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15" r:id="rId2"/>
    <p:sldId id="778" r:id="rId3"/>
    <p:sldId id="806" r:id="rId4"/>
    <p:sldId id="763" r:id="rId5"/>
    <p:sldId id="842" r:id="rId6"/>
    <p:sldId id="843" r:id="rId7"/>
    <p:sldId id="864" r:id="rId8"/>
    <p:sldId id="844" r:id="rId9"/>
    <p:sldId id="845" r:id="rId10"/>
    <p:sldId id="846" r:id="rId11"/>
    <p:sldId id="374" r:id="rId12"/>
    <p:sldId id="848" r:id="rId13"/>
    <p:sldId id="410" r:id="rId14"/>
    <p:sldId id="359" r:id="rId15"/>
    <p:sldId id="865" r:id="rId16"/>
    <p:sldId id="805" r:id="rId17"/>
    <p:sldId id="863" r:id="rId18"/>
    <p:sldId id="808" r:id="rId19"/>
    <p:sldId id="815" r:id="rId20"/>
    <p:sldId id="849" r:id="rId21"/>
    <p:sldId id="825" r:id="rId22"/>
    <p:sldId id="824" r:id="rId23"/>
    <p:sldId id="853" r:id="rId24"/>
    <p:sldId id="854" r:id="rId25"/>
    <p:sldId id="855" r:id="rId26"/>
    <p:sldId id="816" r:id="rId27"/>
    <p:sldId id="827" r:id="rId28"/>
    <p:sldId id="856" r:id="rId29"/>
    <p:sldId id="857" r:id="rId30"/>
    <p:sldId id="858" r:id="rId31"/>
    <p:sldId id="859" r:id="rId32"/>
    <p:sldId id="860" r:id="rId33"/>
    <p:sldId id="829" r:id="rId34"/>
    <p:sldId id="817" r:id="rId35"/>
    <p:sldId id="833" r:id="rId36"/>
    <p:sldId id="831" r:id="rId37"/>
    <p:sldId id="818" r:id="rId38"/>
    <p:sldId id="835" r:id="rId39"/>
    <p:sldId id="840" r:id="rId40"/>
    <p:sldId id="841" r:id="rId41"/>
    <p:sldId id="862" r:id="rId42"/>
    <p:sldId id="836" r:id="rId43"/>
    <p:sldId id="837" r:id="rId44"/>
    <p:sldId id="832" r:id="rId45"/>
    <p:sldId id="861" r:id="rId46"/>
    <p:sldId id="46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778"/>
            <p14:sldId id="806"/>
            <p14:sldId id="763"/>
            <p14:sldId id="842"/>
            <p14:sldId id="843"/>
            <p14:sldId id="864"/>
            <p14:sldId id="844"/>
            <p14:sldId id="845"/>
            <p14:sldId id="846"/>
            <p14:sldId id="374"/>
            <p14:sldId id="848"/>
            <p14:sldId id="410"/>
            <p14:sldId id="359"/>
            <p14:sldId id="865"/>
            <p14:sldId id="805"/>
            <p14:sldId id="863"/>
            <p14:sldId id="808"/>
            <p14:sldId id="815"/>
            <p14:sldId id="849"/>
            <p14:sldId id="825"/>
            <p14:sldId id="824"/>
            <p14:sldId id="853"/>
            <p14:sldId id="854"/>
            <p14:sldId id="855"/>
            <p14:sldId id="816"/>
            <p14:sldId id="827"/>
            <p14:sldId id="856"/>
            <p14:sldId id="857"/>
            <p14:sldId id="858"/>
            <p14:sldId id="859"/>
            <p14:sldId id="860"/>
            <p14:sldId id="829"/>
            <p14:sldId id="817"/>
            <p14:sldId id="833"/>
            <p14:sldId id="831"/>
            <p14:sldId id="818"/>
            <p14:sldId id="835"/>
            <p14:sldId id="840"/>
            <p14:sldId id="841"/>
            <p14:sldId id="862"/>
            <p14:sldId id="836"/>
            <p14:sldId id="837"/>
            <p14:sldId id="832"/>
            <p14:sldId id="861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409" autoAdjust="0"/>
  </p:normalViewPr>
  <p:slideViewPr>
    <p:cSldViewPr snapToGrid="0">
      <p:cViewPr varScale="1">
        <p:scale>
          <a:sx n="94" d="100"/>
          <a:sy n="94" d="100"/>
        </p:scale>
        <p:origin x="11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FFDD12C3-492E-4B51-9933-210F62FBEF71}"/>
    <pc:docChg chg="undo redo custSel addSld delSld modSld modMainMaster modSection">
      <pc:chgData name="Austin, Wes" userId="af0a08d3-450a-44fe-af25-05348afc4137" providerId="ADAL" clId="{FFDD12C3-492E-4B51-9933-210F62FBEF71}" dt="2023-10-04T18:53:41.160" v="1051" actId="313"/>
      <pc:docMkLst>
        <pc:docMk/>
      </pc:docMkLst>
      <pc:sldChg chg="addSp modSp mod">
        <pc:chgData name="Austin, Wes" userId="af0a08d3-450a-44fe-af25-05348afc4137" providerId="ADAL" clId="{FFDD12C3-492E-4B51-9933-210F62FBEF71}" dt="2023-10-04T16:56:22.483" v="94" actId="14100"/>
        <pc:sldMkLst>
          <pc:docMk/>
          <pc:sldMk cId="311795942" sldId="359"/>
        </pc:sldMkLst>
        <pc:spChg chg="add mod">
          <ac:chgData name="Austin, Wes" userId="af0a08d3-450a-44fe-af25-05348afc4137" providerId="ADAL" clId="{FFDD12C3-492E-4B51-9933-210F62FBEF71}" dt="2023-10-04T16:56:22.483" v="94" actId="14100"/>
          <ac:spMkLst>
            <pc:docMk/>
            <pc:sldMk cId="311795942" sldId="359"/>
            <ac:spMk id="3" creationId="{EAEFFC35-F3E8-E132-BEE1-D89FE52F25A9}"/>
          </ac:spMkLst>
        </pc:spChg>
      </pc:sldChg>
      <pc:sldChg chg="del">
        <pc:chgData name="Austin, Wes" userId="af0a08d3-450a-44fe-af25-05348afc4137" providerId="ADAL" clId="{FFDD12C3-492E-4B51-9933-210F62FBEF71}" dt="2023-10-04T16:56:59.089" v="145" actId="47"/>
        <pc:sldMkLst>
          <pc:docMk/>
          <pc:sldMk cId="3246212612" sldId="370"/>
        </pc:sldMkLst>
      </pc:sldChg>
      <pc:sldChg chg="addSp delSp modSp mod modNotesTx">
        <pc:chgData name="Austin, Wes" userId="af0a08d3-450a-44fe-af25-05348afc4137" providerId="ADAL" clId="{FFDD12C3-492E-4B51-9933-210F62FBEF71}" dt="2023-10-04T17:25:21.005" v="923" actId="20577"/>
        <pc:sldMkLst>
          <pc:docMk/>
          <pc:sldMk cId="358403149" sldId="763"/>
        </pc:sldMkLst>
        <pc:spChg chg="mod">
          <ac:chgData name="Austin, Wes" userId="af0a08d3-450a-44fe-af25-05348afc4137" providerId="ADAL" clId="{FFDD12C3-492E-4B51-9933-210F62FBEF71}" dt="2023-10-04T17:22:14.468" v="793" actId="14100"/>
          <ac:spMkLst>
            <pc:docMk/>
            <pc:sldMk cId="358403149" sldId="763"/>
            <ac:spMk id="2" creationId="{616CD6D5-F212-42EF-BEBF-631B299D19FE}"/>
          </ac:spMkLst>
        </pc:spChg>
        <pc:spChg chg="mod">
          <ac:chgData name="Austin, Wes" userId="af0a08d3-450a-44fe-af25-05348afc4137" providerId="ADAL" clId="{FFDD12C3-492E-4B51-9933-210F62FBEF71}" dt="2023-10-04T17:19:24.151" v="681" actId="20577"/>
          <ac:spMkLst>
            <pc:docMk/>
            <pc:sldMk cId="358403149" sldId="763"/>
            <ac:spMk id="9" creationId="{9A8AE995-3761-4E8E-B676-D7F73B916651}"/>
          </ac:spMkLst>
        </pc:spChg>
        <pc:picChg chg="add del">
          <ac:chgData name="Austin, Wes" userId="af0a08d3-450a-44fe-af25-05348afc4137" providerId="ADAL" clId="{FFDD12C3-492E-4B51-9933-210F62FBEF71}" dt="2023-10-04T17:16:16.638" v="497" actId="22"/>
          <ac:picMkLst>
            <pc:docMk/>
            <pc:sldMk cId="358403149" sldId="763"/>
            <ac:picMk id="4" creationId="{1D317B3C-50CF-87F0-43E3-0FF55B256053}"/>
          </ac:picMkLst>
        </pc:picChg>
        <pc:picChg chg="add mod">
          <ac:chgData name="Austin, Wes" userId="af0a08d3-450a-44fe-af25-05348afc4137" providerId="ADAL" clId="{FFDD12C3-492E-4B51-9933-210F62FBEF71}" dt="2023-10-04T17:22:12.251" v="792" actId="1076"/>
          <ac:picMkLst>
            <pc:docMk/>
            <pc:sldMk cId="358403149" sldId="763"/>
            <ac:picMk id="6" creationId="{E31615B1-6F61-01B3-8DB0-3ADC223F195C}"/>
          </ac:picMkLst>
        </pc:picChg>
        <pc:picChg chg="add del">
          <ac:chgData name="Austin, Wes" userId="af0a08d3-450a-44fe-af25-05348afc4137" providerId="ADAL" clId="{FFDD12C3-492E-4B51-9933-210F62FBEF71}" dt="2023-10-04T17:17:41.601" v="521" actId="478"/>
          <ac:picMkLst>
            <pc:docMk/>
            <pc:sldMk cId="358403149" sldId="763"/>
            <ac:picMk id="2050" creationId="{89F1694A-AA64-6737-0F9C-3E2D67535FAD}"/>
          </ac:picMkLst>
        </pc:picChg>
      </pc:sldChg>
      <pc:sldChg chg="modSp mod">
        <pc:chgData name="Austin, Wes" userId="af0a08d3-450a-44fe-af25-05348afc4137" providerId="ADAL" clId="{FFDD12C3-492E-4B51-9933-210F62FBEF71}" dt="2023-10-04T17:33:33.581" v="1031" actId="14100"/>
        <pc:sldMkLst>
          <pc:docMk/>
          <pc:sldMk cId="4182329692" sldId="778"/>
        </pc:sldMkLst>
        <pc:spChg chg="mod">
          <ac:chgData name="Austin, Wes" userId="af0a08d3-450a-44fe-af25-05348afc4137" providerId="ADAL" clId="{FFDD12C3-492E-4B51-9933-210F62FBEF71}" dt="2023-10-04T17:33:33.581" v="1031" actId="14100"/>
          <ac:spMkLst>
            <pc:docMk/>
            <pc:sldMk cId="4182329692" sldId="778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FFDD12C3-492E-4B51-9933-210F62FBEF71}" dt="2023-10-04T17:29:51.583" v="982" actId="207"/>
        <pc:sldMkLst>
          <pc:docMk/>
          <pc:sldMk cId="1284787559" sldId="817"/>
        </pc:sldMkLst>
        <pc:spChg chg="mod">
          <ac:chgData name="Austin, Wes" userId="af0a08d3-450a-44fe-af25-05348afc4137" providerId="ADAL" clId="{FFDD12C3-492E-4B51-9933-210F62FBEF71}" dt="2023-10-04T17:29:51.583" v="982" actId="207"/>
          <ac:spMkLst>
            <pc:docMk/>
            <pc:sldMk cId="1284787559" sldId="817"/>
            <ac:spMk id="9" creationId="{9A8AE995-3761-4E8E-B676-D7F73B916651}"/>
          </ac:spMkLst>
        </pc:spChg>
      </pc:sldChg>
      <pc:sldChg chg="addSp modSp mod">
        <pc:chgData name="Austin, Wes" userId="af0a08d3-450a-44fe-af25-05348afc4137" providerId="ADAL" clId="{FFDD12C3-492E-4B51-9933-210F62FBEF71}" dt="2023-10-04T17:32:22.749" v="1029" actId="1076"/>
        <pc:sldMkLst>
          <pc:docMk/>
          <pc:sldMk cId="4293446499" sldId="818"/>
        </pc:sldMkLst>
        <pc:spChg chg="add mod">
          <ac:chgData name="Austin, Wes" userId="af0a08d3-450a-44fe-af25-05348afc4137" providerId="ADAL" clId="{FFDD12C3-492E-4B51-9933-210F62FBEF71}" dt="2023-10-04T17:32:14.465" v="1028" actId="1076"/>
          <ac:spMkLst>
            <pc:docMk/>
            <pc:sldMk cId="4293446499" sldId="818"/>
            <ac:spMk id="2" creationId="{55FAB897-ED5C-216B-CED7-4E522B475FD0}"/>
          </ac:spMkLst>
        </pc:spChg>
        <pc:spChg chg="mod">
          <ac:chgData name="Austin, Wes" userId="af0a08d3-450a-44fe-af25-05348afc4137" providerId="ADAL" clId="{FFDD12C3-492E-4B51-9933-210F62FBEF71}" dt="2023-10-04T17:30:08.283" v="984" actId="1076"/>
          <ac:spMkLst>
            <pc:docMk/>
            <pc:sldMk cId="4293446499" sldId="818"/>
            <ac:spMk id="9" creationId="{9A8AE995-3761-4E8E-B676-D7F73B916651}"/>
          </ac:spMkLst>
        </pc:spChg>
        <pc:picChg chg="add mod">
          <ac:chgData name="Austin, Wes" userId="af0a08d3-450a-44fe-af25-05348afc4137" providerId="ADAL" clId="{FFDD12C3-492E-4B51-9933-210F62FBEF71}" dt="2023-10-04T17:32:22.749" v="1029" actId="1076"/>
          <ac:picMkLst>
            <pc:docMk/>
            <pc:sldMk cId="4293446499" sldId="818"/>
            <ac:picMk id="2050" creationId="{400C4725-F438-8114-4738-8918EB66D2FA}"/>
          </ac:picMkLst>
        </pc:picChg>
      </pc:sldChg>
      <pc:sldChg chg="modNotesTx">
        <pc:chgData name="Austin, Wes" userId="af0a08d3-450a-44fe-af25-05348afc4137" providerId="ADAL" clId="{FFDD12C3-492E-4B51-9933-210F62FBEF71}" dt="2023-10-04T18:53:41.160" v="1051" actId="313"/>
        <pc:sldMkLst>
          <pc:docMk/>
          <pc:sldMk cId="1136963786" sldId="831"/>
        </pc:sldMkLst>
      </pc:sldChg>
      <pc:sldChg chg="modNotesTx">
        <pc:chgData name="Austin, Wes" userId="af0a08d3-450a-44fe-af25-05348afc4137" providerId="ADAL" clId="{FFDD12C3-492E-4B51-9933-210F62FBEF71}" dt="2023-10-04T17:27:44.050" v="958" actId="20577"/>
        <pc:sldMkLst>
          <pc:docMk/>
          <pc:sldMk cId="2745044600" sldId="833"/>
        </pc:sldMkLst>
      </pc:sldChg>
      <pc:sldChg chg="addSp delSp modSp mod">
        <pc:chgData name="Austin, Wes" userId="af0a08d3-450a-44fe-af25-05348afc4137" providerId="ADAL" clId="{FFDD12C3-492E-4B51-9933-210F62FBEF71}" dt="2023-10-04T17:24:27.567" v="837" actId="1582"/>
        <pc:sldMkLst>
          <pc:docMk/>
          <pc:sldMk cId="987575790" sldId="842"/>
        </pc:sldMkLst>
        <pc:spChg chg="mod">
          <ac:chgData name="Austin, Wes" userId="af0a08d3-450a-44fe-af25-05348afc4137" providerId="ADAL" clId="{FFDD12C3-492E-4B51-9933-210F62FBEF71}" dt="2023-10-04T17:20:25.217" v="764" actId="1076"/>
          <ac:spMkLst>
            <pc:docMk/>
            <pc:sldMk cId="987575790" sldId="842"/>
            <ac:spMk id="2" creationId="{616CD6D5-F212-42EF-BEBF-631B299D19FE}"/>
          </ac:spMkLst>
        </pc:spChg>
        <pc:spChg chg="add mod">
          <ac:chgData name="Austin, Wes" userId="af0a08d3-450a-44fe-af25-05348afc4137" providerId="ADAL" clId="{FFDD12C3-492E-4B51-9933-210F62FBEF71}" dt="2023-10-04T17:24:27.567" v="837" actId="1582"/>
          <ac:spMkLst>
            <pc:docMk/>
            <pc:sldMk cId="987575790" sldId="842"/>
            <ac:spMk id="5" creationId="{87258233-7EF3-ADD8-92F3-B68CCD896BE4}"/>
          </ac:spMkLst>
        </pc:spChg>
        <pc:spChg chg="mod">
          <ac:chgData name="Austin, Wes" userId="af0a08d3-450a-44fe-af25-05348afc4137" providerId="ADAL" clId="{FFDD12C3-492E-4B51-9933-210F62FBEF71}" dt="2023-10-04T17:20:28.568" v="765" actId="1076"/>
          <ac:spMkLst>
            <pc:docMk/>
            <pc:sldMk cId="987575790" sldId="842"/>
            <ac:spMk id="9" creationId="{9A8AE995-3761-4E8E-B676-D7F73B916651}"/>
          </ac:spMkLst>
        </pc:spChg>
        <pc:spChg chg="add mod">
          <ac:chgData name="Austin, Wes" userId="af0a08d3-450a-44fe-af25-05348afc4137" providerId="ADAL" clId="{FFDD12C3-492E-4B51-9933-210F62FBEF71}" dt="2023-10-04T17:24:17" v="836" actId="14100"/>
          <ac:spMkLst>
            <pc:docMk/>
            <pc:sldMk cId="987575790" sldId="842"/>
            <ac:spMk id="13" creationId="{927B7D81-E94B-FE3C-745A-1D67B10F736E}"/>
          </ac:spMkLst>
        </pc:spChg>
        <pc:picChg chg="add mod">
          <ac:chgData name="Austin, Wes" userId="af0a08d3-450a-44fe-af25-05348afc4137" providerId="ADAL" clId="{FFDD12C3-492E-4B51-9933-210F62FBEF71}" dt="2023-10-04T17:13:48.585" v="494" actId="1076"/>
          <ac:picMkLst>
            <pc:docMk/>
            <pc:sldMk cId="987575790" sldId="842"/>
            <ac:picMk id="4" creationId="{EF73107C-64BB-D08D-12A5-0740A0E33DF5}"/>
          </ac:picMkLst>
        </pc:picChg>
        <pc:picChg chg="del">
          <ac:chgData name="Austin, Wes" userId="af0a08d3-450a-44fe-af25-05348afc4137" providerId="ADAL" clId="{FFDD12C3-492E-4B51-9933-210F62FBEF71}" dt="2023-10-04T17:06:54.622" v="165" actId="478"/>
          <ac:picMkLst>
            <pc:docMk/>
            <pc:sldMk cId="987575790" sldId="842"/>
            <ac:picMk id="1026" creationId="{7B1E5BCE-8F67-1159-C27A-821487A951D1}"/>
          </ac:picMkLst>
        </pc:picChg>
        <pc:cxnChg chg="add mod">
          <ac:chgData name="Austin, Wes" userId="af0a08d3-450a-44fe-af25-05348afc4137" providerId="ADAL" clId="{FFDD12C3-492E-4B51-9933-210F62FBEF71}" dt="2023-10-04T17:21:43.086" v="791" actId="208"/>
          <ac:cxnSpMkLst>
            <pc:docMk/>
            <pc:sldMk cId="987575790" sldId="842"/>
            <ac:cxnSpMk id="7" creationId="{B603D0A2-4086-EF43-5D7C-3605BD7AF39D}"/>
          </ac:cxnSpMkLst>
        </pc:cxnChg>
      </pc:sldChg>
      <pc:sldChg chg="addSp delSp modSp mod modNotesTx">
        <pc:chgData name="Austin, Wes" userId="af0a08d3-450a-44fe-af25-05348afc4137" providerId="ADAL" clId="{FFDD12C3-492E-4B51-9933-210F62FBEF71}" dt="2023-10-04T17:17:37.318" v="520" actId="14100"/>
        <pc:sldMkLst>
          <pc:docMk/>
          <pc:sldMk cId="3176884163" sldId="843"/>
        </pc:sldMkLst>
        <pc:spChg chg="mod">
          <ac:chgData name="Austin, Wes" userId="af0a08d3-450a-44fe-af25-05348afc4137" providerId="ADAL" clId="{FFDD12C3-492E-4B51-9933-210F62FBEF71}" dt="2023-10-04T17:17:37.318" v="520" actId="14100"/>
          <ac:spMkLst>
            <pc:docMk/>
            <pc:sldMk cId="3176884163" sldId="843"/>
            <ac:spMk id="2" creationId="{616CD6D5-F212-42EF-BEBF-631B299D19FE}"/>
          </ac:spMkLst>
        </pc:spChg>
        <pc:spChg chg="del mod">
          <ac:chgData name="Austin, Wes" userId="af0a08d3-450a-44fe-af25-05348afc4137" providerId="ADAL" clId="{FFDD12C3-492E-4B51-9933-210F62FBEF71}" dt="2023-10-04T17:16:58.118" v="513" actId="478"/>
          <ac:spMkLst>
            <pc:docMk/>
            <pc:sldMk cId="3176884163" sldId="843"/>
            <ac:spMk id="9" creationId="{9A8AE995-3761-4E8E-B676-D7F73B916651}"/>
          </ac:spMkLst>
        </pc:spChg>
        <pc:picChg chg="mod">
          <ac:chgData name="Austin, Wes" userId="af0a08d3-450a-44fe-af25-05348afc4137" providerId="ADAL" clId="{FFDD12C3-492E-4B51-9933-210F62FBEF71}" dt="2023-10-04T17:10:53.737" v="428" actId="1076"/>
          <ac:picMkLst>
            <pc:docMk/>
            <pc:sldMk cId="3176884163" sldId="843"/>
            <ac:picMk id="3" creationId="{6514BF91-A7E5-F0B3-AA75-442716F034DB}"/>
          </ac:picMkLst>
        </pc:picChg>
        <pc:picChg chg="add mod">
          <ac:chgData name="Austin, Wes" userId="af0a08d3-450a-44fe-af25-05348afc4137" providerId="ADAL" clId="{FFDD12C3-492E-4B51-9933-210F62FBEF71}" dt="2023-10-04T17:17:08.051" v="516" actId="1076"/>
          <ac:picMkLst>
            <pc:docMk/>
            <pc:sldMk cId="3176884163" sldId="843"/>
            <ac:picMk id="4" creationId="{7B878D0A-0157-7A17-E251-33429A15DC25}"/>
          </ac:picMkLst>
        </pc:picChg>
      </pc:sldChg>
      <pc:sldChg chg="modSp mod">
        <pc:chgData name="Austin, Wes" userId="af0a08d3-450a-44fe-af25-05348afc4137" providerId="ADAL" clId="{FFDD12C3-492E-4B51-9933-210F62FBEF71}" dt="2023-10-04T16:56:54.172" v="144" actId="20577"/>
        <pc:sldMkLst>
          <pc:docMk/>
          <pc:sldMk cId="305378744" sldId="846"/>
        </pc:sldMkLst>
        <pc:spChg chg="mod">
          <ac:chgData name="Austin, Wes" userId="af0a08d3-450a-44fe-af25-05348afc4137" providerId="ADAL" clId="{FFDD12C3-492E-4B51-9933-210F62FBEF71}" dt="2023-10-04T16:56:54.172" v="144" actId="20577"/>
          <ac:spMkLst>
            <pc:docMk/>
            <pc:sldMk cId="305378744" sldId="846"/>
            <ac:spMk id="9" creationId="{9A8AE995-3761-4E8E-B676-D7F73B916651}"/>
          </ac:spMkLst>
        </pc:spChg>
      </pc:sldChg>
      <pc:sldChg chg="addSp delSp modSp mod">
        <pc:chgData name="Austin, Wes" userId="af0a08d3-450a-44fe-af25-05348afc4137" providerId="ADAL" clId="{FFDD12C3-492E-4B51-9933-210F62FBEF71}" dt="2023-10-04T17:23:27.100" v="828" actId="27636"/>
        <pc:sldMkLst>
          <pc:docMk/>
          <pc:sldMk cId="196493062" sldId="864"/>
        </pc:sldMkLst>
        <pc:spChg chg="mod">
          <ac:chgData name="Austin, Wes" userId="af0a08d3-450a-44fe-af25-05348afc4137" providerId="ADAL" clId="{FFDD12C3-492E-4B51-9933-210F62FBEF71}" dt="2023-10-04T17:08:28.354" v="215" actId="1076"/>
          <ac:spMkLst>
            <pc:docMk/>
            <pc:sldMk cId="196493062" sldId="864"/>
            <ac:spMk id="2" creationId="{616CD6D5-F212-42EF-BEBF-631B299D19FE}"/>
          </ac:spMkLst>
        </pc:spChg>
        <pc:spChg chg="add mod">
          <ac:chgData name="Austin, Wes" userId="af0a08d3-450a-44fe-af25-05348afc4137" providerId="ADAL" clId="{FFDD12C3-492E-4B51-9933-210F62FBEF71}" dt="2023-10-04T17:07:50.087" v="210" actId="20577"/>
          <ac:spMkLst>
            <pc:docMk/>
            <pc:sldMk cId="196493062" sldId="864"/>
            <ac:spMk id="4" creationId="{648303A9-F49E-A579-000D-C45625A9782D}"/>
          </ac:spMkLst>
        </pc:spChg>
        <pc:spChg chg="add mod">
          <ac:chgData name="Austin, Wes" userId="af0a08d3-450a-44fe-af25-05348afc4137" providerId="ADAL" clId="{FFDD12C3-492E-4B51-9933-210F62FBEF71}" dt="2023-10-04T17:10:25.290" v="427" actId="20577"/>
          <ac:spMkLst>
            <pc:docMk/>
            <pc:sldMk cId="196493062" sldId="864"/>
            <ac:spMk id="6" creationId="{E530A72A-2110-D0B7-BBF7-20109D08E8D5}"/>
          </ac:spMkLst>
        </pc:spChg>
        <pc:spChg chg="add mod">
          <ac:chgData name="Austin, Wes" userId="af0a08d3-450a-44fe-af25-05348afc4137" providerId="ADAL" clId="{FFDD12C3-492E-4B51-9933-210F62FBEF71}" dt="2023-10-04T17:23:27.100" v="828" actId="27636"/>
          <ac:spMkLst>
            <pc:docMk/>
            <pc:sldMk cId="196493062" sldId="864"/>
            <ac:spMk id="7" creationId="{38C6CF70-0862-87C2-AF20-8874B7722AE4}"/>
          </ac:spMkLst>
        </pc:spChg>
        <pc:spChg chg="del">
          <ac:chgData name="Austin, Wes" userId="af0a08d3-450a-44fe-af25-05348afc4137" providerId="ADAL" clId="{FFDD12C3-492E-4B51-9933-210F62FBEF71}" dt="2023-10-04T17:08:24.792" v="214" actId="478"/>
          <ac:spMkLst>
            <pc:docMk/>
            <pc:sldMk cId="196493062" sldId="864"/>
            <ac:spMk id="11" creationId="{462E9AFE-FCE3-4594-A4DB-141C6B7644D4}"/>
          </ac:spMkLst>
        </pc:spChg>
        <pc:picChg chg="add mod">
          <ac:chgData name="Austin, Wes" userId="af0a08d3-450a-44fe-af25-05348afc4137" providerId="ADAL" clId="{FFDD12C3-492E-4B51-9933-210F62FBEF71}" dt="2023-10-04T17:07:06.904" v="171" actId="14100"/>
          <ac:picMkLst>
            <pc:docMk/>
            <pc:sldMk cId="196493062" sldId="864"/>
            <ac:picMk id="3" creationId="{0EF05154-16F4-5CE7-AF0B-C9057303E30E}"/>
          </ac:picMkLst>
        </pc:picChg>
        <pc:picChg chg="add del mod">
          <ac:chgData name="Austin, Wes" userId="af0a08d3-450a-44fe-af25-05348afc4137" providerId="ADAL" clId="{FFDD12C3-492E-4B51-9933-210F62FBEF71}" dt="2023-10-04T17:08:35.420" v="218"/>
          <ac:picMkLst>
            <pc:docMk/>
            <pc:sldMk cId="196493062" sldId="864"/>
            <ac:picMk id="5" creationId="{182998CC-8176-3BDE-D707-DE944640AB02}"/>
          </ac:picMkLst>
        </pc:picChg>
        <pc:picChg chg="add mod">
          <ac:chgData name="Austin, Wes" userId="af0a08d3-450a-44fe-af25-05348afc4137" providerId="ADAL" clId="{FFDD12C3-492E-4B51-9933-210F62FBEF71}" dt="2023-10-04T17:08:47.153" v="222" actId="1076"/>
          <ac:picMkLst>
            <pc:docMk/>
            <pc:sldMk cId="196493062" sldId="864"/>
            <ac:picMk id="1026" creationId="{BBB2B130-26F3-5E93-ABE8-F369994A5542}"/>
          </ac:picMkLst>
        </pc:picChg>
        <pc:picChg chg="mod">
          <ac:chgData name="Austin, Wes" userId="af0a08d3-450a-44fe-af25-05348afc4137" providerId="ADAL" clId="{FFDD12C3-492E-4B51-9933-210F62FBEF71}" dt="2023-10-04T17:08:29.403" v="216" actId="1076"/>
          <ac:picMkLst>
            <pc:docMk/>
            <pc:sldMk cId="196493062" sldId="864"/>
            <ac:picMk id="3074" creationId="{45D3AD37-8C31-1154-2AD6-11F27ED7E303}"/>
          </ac:picMkLst>
        </pc:picChg>
      </pc:sldChg>
      <pc:sldChg chg="addSp delSp modSp add mod">
        <pc:chgData name="Austin, Wes" userId="af0a08d3-450a-44fe-af25-05348afc4137" providerId="ADAL" clId="{FFDD12C3-492E-4B51-9933-210F62FBEF71}" dt="2023-10-04T17:00:13.905" v="159" actId="1076"/>
        <pc:sldMkLst>
          <pc:docMk/>
          <pc:sldMk cId="3077117821" sldId="865"/>
        </pc:sldMkLst>
        <pc:spChg chg="mod">
          <ac:chgData name="Austin, Wes" userId="af0a08d3-450a-44fe-af25-05348afc4137" providerId="ADAL" clId="{FFDD12C3-492E-4B51-9933-210F62FBEF71}" dt="2023-10-04T17:00:07.205" v="155" actId="1076"/>
          <ac:spMkLst>
            <pc:docMk/>
            <pc:sldMk cId="3077117821" sldId="865"/>
            <ac:spMk id="3" creationId="{EAEFFC35-F3E8-E132-BEE1-D89FE52F25A9}"/>
          </ac:spMkLst>
        </pc:spChg>
        <pc:picChg chg="del">
          <ac:chgData name="Austin, Wes" userId="af0a08d3-450a-44fe-af25-05348afc4137" providerId="ADAL" clId="{FFDD12C3-492E-4B51-9933-210F62FBEF71}" dt="2023-10-04T16:59:41.623" v="147" actId="478"/>
          <ac:picMkLst>
            <pc:docMk/>
            <pc:sldMk cId="3077117821" sldId="865"/>
            <ac:picMk id="2" creationId="{00000000-0000-0000-0000-000000000000}"/>
          </ac:picMkLst>
        </pc:picChg>
        <pc:picChg chg="add mod">
          <ac:chgData name="Austin, Wes" userId="af0a08d3-450a-44fe-af25-05348afc4137" providerId="ADAL" clId="{FFDD12C3-492E-4B51-9933-210F62FBEF71}" dt="2023-10-04T17:00:13.905" v="159" actId="1076"/>
          <ac:picMkLst>
            <pc:docMk/>
            <pc:sldMk cId="3077117821" sldId="865"/>
            <ac:picMk id="5" creationId="{C84B0CB0-61DD-3AAD-28AE-EA60E73B2948}"/>
          </ac:picMkLst>
        </pc:picChg>
      </pc:sldChg>
      <pc:sldMasterChg chg="modSp mod">
        <pc:chgData name="Austin, Wes" userId="af0a08d3-450a-44fe-af25-05348afc4137" providerId="ADAL" clId="{FFDD12C3-492E-4B51-9933-210F62FBEF71}" dt="2023-10-04T16:50:05.090" v="17" actId="20577"/>
        <pc:sldMasterMkLst>
          <pc:docMk/>
          <pc:sldMasterMk cId="2101269002" sldId="2147483660"/>
        </pc:sldMasterMkLst>
        <pc:spChg chg="mod">
          <ac:chgData name="Austin, Wes" userId="af0a08d3-450a-44fe-af25-05348afc4137" providerId="ADAL" clId="{FFDD12C3-492E-4B51-9933-210F62FBEF71}" dt="2023-10-04T16:50:05.090" v="17" actId="20577"/>
          <ac:spMkLst>
            <pc:docMk/>
            <pc:sldMasterMk cId="2101269002" sldId="2147483660"/>
            <ac:spMk id="49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8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54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21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51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0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9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the link and scroll to the bottom. There’s a timeline of significant EJ moments in US history. </a:t>
            </a:r>
          </a:p>
          <a:p>
            <a:endParaRPr lang="en-US" dirty="0"/>
          </a:p>
          <a:p>
            <a:r>
              <a:rPr lang="en-US" dirty="0"/>
              <a:t>The contractor only received 1 year of prison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9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70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22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23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0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Cerrell</a:t>
            </a:r>
            <a:r>
              <a:rPr lang="en-US" sz="1200" dirty="0"/>
              <a:t> Associates 1984:  hazardous waste facilities targeted “local communities that would not protest the location of waste sites in their area—in particular, people without a college education, the poor, Catholics, and those “not involved in voluntary associations.”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See the whole </a:t>
            </a:r>
            <a:r>
              <a:rPr lang="en-US" sz="1200" dirty="0" err="1"/>
              <a:t>Cerrell</a:t>
            </a:r>
            <a:r>
              <a:rPr lang="en-US" sz="1200" dirty="0"/>
              <a:t> report: </a:t>
            </a:r>
          </a:p>
          <a:p>
            <a:r>
              <a:rPr lang="en-US" dirty="0"/>
              <a:t>http://www.voicesfromthevalley.org/wp-content/uploads/2011/10/cerrell_report.pdf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68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quote: “If willingness-to-pay is indeed a function of race, ethnicity, and linguistic isolation after controlling for household attributes like income and education, this would suggest a breakdown of </a:t>
            </a:r>
            <a:r>
              <a:rPr lang="en-US" dirty="0" err="1"/>
              <a:t>Coasian</a:t>
            </a:r>
            <a:r>
              <a:rPr lang="en-US" dirty="0"/>
              <a:t> bargaining, driven largely by information asymmetry.”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69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0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time, Warren County had the highest percentage of Black residents of any county in NC.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8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5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04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1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63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29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85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5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83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sz="1200" dirty="0"/>
              <a:t>NC chose the Warren site. Multiple lawsuits, including by the NAACP, did not prevent the landfill creation moving forward. </a:t>
            </a:r>
          </a:p>
          <a:p>
            <a:pPr>
              <a:lnSpc>
                <a:spcPct val="125000"/>
              </a:lnSpc>
            </a:pPr>
            <a:endParaRPr lang="en-US" sz="1200" dirty="0"/>
          </a:p>
          <a:p>
            <a:pPr>
              <a:lnSpc>
                <a:spcPct val="125000"/>
              </a:lnSpc>
            </a:pPr>
            <a:r>
              <a:rPr lang="en-US" sz="1200" dirty="0"/>
              <a:t>In 1982, as trucks began to fill the Warren landfill with PCB wastes, local groups protested. 500 people were arrested, including Walter Fauntroy of the US House of Representatives and a leader of the United Church of Christ. </a:t>
            </a:r>
          </a:p>
          <a:p>
            <a:pPr>
              <a:lnSpc>
                <a:spcPct val="125000"/>
              </a:lnSpc>
            </a:pPr>
            <a:endParaRPr lang="en-US" sz="1200" dirty="0"/>
          </a:p>
          <a:p>
            <a:pPr>
              <a:lnSpc>
                <a:spcPct val="125000"/>
              </a:lnSpc>
            </a:pPr>
            <a:r>
              <a:rPr lang="en-US" sz="1200" dirty="0"/>
              <a:t>Landfill went ahead as planned.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0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0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2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1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8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58FB-A7C2-4765-B1CE-12B745BD456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75038-3E80-4011-877B-B3BA9C84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58FB-A7C2-4765-B1CE-12B745BD456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75038-3E80-4011-877B-B3BA9C84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4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6033221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13: Environmental Justice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1.emf"/><Relationship Id="rId5" Type="http://schemas.openxmlformats.org/officeDocument/2006/relationships/hyperlink" Target="https://www.nrdc.org/experts/albert-huang/20th-anniversary-president-clintons-executive-order-12898-environmental-justice" TargetMode="External"/><Relationship Id="rId4" Type="http://schemas.openxmlformats.org/officeDocument/2006/relationships/hyperlink" Target="https://www.epa.gov/laws-regulations/summary-executive-order-12898-federal-actions-address-environmental-just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epa.gov/environmentaljustice/learn-about-environmental-justic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epa.gov/environmentaljustice/learn-about-environmental-justice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c.org/wp-content/uploads/2021/03/toxic-wastes-and-race-at-twenty-1987-2007.pdf" TargetMode="Externa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c.org/wp-content/uploads/2021/03/toxic-wastes-and-race-at-twenty-1987-2007.pdf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ucc.org/wp-content/uploads/2021/03/toxic-wastes-and-race-at-twenty-1987-2007.pdf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hyperlink" Target="https://journals.sagepub.com/doi/10.1068/a37446" TargetMode="External"/><Relationship Id="rId5" Type="http://schemas.openxmlformats.org/officeDocument/2006/relationships/hyperlink" Target="https://www.sciencedirect.com/science/article/abs/pii/S0921800914002122" TargetMode="External"/><Relationship Id="rId4" Type="http://schemas.openxmlformats.org/officeDocument/2006/relationships/hyperlink" Target="https://papers.ssrn.com/sol3/papers.cfm?abstract_id=359999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fingfx.thomsonreuters.com/gfx/rngs/USA-TRUMP-TRIBES/010050FH10J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hyperlink" Target="https://www.epa.gov/navajo-nation-uranium-cleanup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nrc.gov/docs/ML0524/ML052420502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hyperlink" Target="https://books.google.com/books?hl=en&amp;lr=&amp;id=vSSKrxjcs60C&amp;oi=fnd&amp;pg=PA199&amp;dq=info:85B8dU_tb2EJ:scholar.google.com&amp;ots=eTYpuBoMnW&amp;sig=2x_YJ0j3c2D25j__fdgBGHK3ZKc#v=onepage&amp;q&amp;f=false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hyperlink" Target="https://www.epa.gov/sites/default/files/2014-12/documents/effects_of_socio-economic_and_input-related_factors_on_polluting_plants.pdf" TargetMode="Externa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2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hyperlink" Target="https://iopscience.iop.org/article/10.1088/1748-9326/10/11/115008/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hyperlink" Target="https://www.aeaweb.org/articles?id=10.1257/aer.101.3.620" TargetMode="External"/><Relationship Id="rId4" Type="http://schemas.openxmlformats.org/officeDocument/2006/relationships/hyperlink" Target="https://www.aeaweb.org/articles?id=10.1257/aer.98.3.84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hyperlink" Target="https://www.aeaweb.org/articles?id=10.1257/aer.101.3.620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hyperlink" Target="https://www.aeaweb.org/articles?id=10.1257/aer.101.3.62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8.png"/><Relationship Id="rId4" Type="http://schemas.openxmlformats.org/officeDocument/2006/relationships/hyperlink" Target="https://sites.duke.edu/christophertimmins/files/2021/11/displacement_paper_2021_11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9.png"/><Relationship Id="rId4" Type="http://schemas.openxmlformats.org/officeDocument/2006/relationships/hyperlink" Target="https://sites.duke.edu/christophertimmins/files/2021/11/displacement_paper_2021_11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32.png"/><Relationship Id="rId4" Type="http://schemas.openxmlformats.org/officeDocument/2006/relationships/hyperlink" Target="https://www.sciencedirect.com/science/article/pii/S0095069622000353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hyperlink" Target="https://nyupress.org/9781479861781/toxic-communities/" TargetMode="External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dsl.richmond.edu/panorama/redlining/#loc=5/39.1/-94.5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cumulis.epa.gov/supercpad/SiteProfiles/index.cfm?fuseaction=second.cleanup&amp;id=0403068" TargetMode="External"/><Relationship Id="rId5" Type="http://schemas.openxmlformats.org/officeDocument/2006/relationships/hyperlink" Target="https://ourroadtowalk.com/history-and-archives/" TargetMode="External"/><Relationship Id="rId4" Type="http://schemas.openxmlformats.org/officeDocument/2006/relationships/hyperlink" Target="https://www.epa.gov/environmentaljust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hyperlink" Target="https://pubs.acs.org/doi/10.1021/acs.estlett.1c01012" TargetMode="Externa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37.jpeg"/><Relationship Id="rId5" Type="http://schemas.openxmlformats.org/officeDocument/2006/relationships/hyperlink" Target="https://www.cnn.com/ALLPOLITICS/stories/1999/07/13/president.2000/bush/" TargetMode="External"/><Relationship Id="rId4" Type="http://schemas.openxmlformats.org/officeDocument/2006/relationships/hyperlink" Target="https://blogs.loc.gov/law/2023/01/hansberry-v-lee-the-supreme-court-case-that-influenced-the-play-a-raisin-in-the-su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drive.google.com/file/d/1J8KdEYskg4l2WvBTOESTogftChaYr8yo/view?pli=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hyperlink" Target="https://ij.org/wp-content/uploads/2015/03/Perspectives-Fullilove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hyperlink" Target="https://www.aeaweb.org/articles?id=10.1257/jel.20171164" TargetMode="External"/><Relationship Id="rId4" Type="http://schemas.openxmlformats.org/officeDocument/2006/relationships/hyperlink" Target="https://www.aeaweb.org/articles?id=10.1257/jep.25.3.15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hyperlink" Target="https://www.epa.gov/sites/default/files/2016-06/documents/ejtg_5_6_16_v5.1.pdf" TargetMode="External"/><Relationship Id="rId4" Type="http://schemas.openxmlformats.org/officeDocument/2006/relationships/hyperlink" Target="https://github.com/adamtheising/environmental_economics/blob/main/journal%20articles/Andarge%20et%20al%202023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hyperlink" Target="https://www.washingtonpost.com/climate-environment/interactive/2021/environmental-justice-rac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hyperlink" Target="https://www.washingtonpost.com/climate-environment/interactive/2021/environmental-justice-race/" TargetMode="External"/><Relationship Id="rId4" Type="http://schemas.openxmlformats.org/officeDocument/2006/relationships/hyperlink" Target="https://www.npr.org/2021/01/29/956012329/hope-and-skepticism-as-biden-promises-to-address-environmental-racis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5.xml"/><Relationship Id="rId7" Type="http://schemas.openxmlformats.org/officeDocument/2006/relationships/hyperlink" Target="https://library.unc.edu/2022/08/we-birthed-the-movement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hyperlink" Target="https://www.colorado.edu/coloradan/2019/10/01/environmental-justice-all" TargetMode="External"/><Relationship Id="rId9" Type="http://schemas.openxmlformats.org/officeDocument/2006/relationships/hyperlink" Target="https://www.ucc.org/what-we-do/justice-local-church-ministries/justice/faithful-action-ministries/environmental-justice/a_movement_is_born_environmental_justice_and_the_uc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hyperlink" Target="https://www.nrc.gov/docs/ML1310/ML13109A339.pdf" TargetMode="External"/><Relationship Id="rId4" Type="http://schemas.openxmlformats.org/officeDocument/2006/relationships/hyperlink" Target="https://www.gao.gov/assets/rced-83-168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ucc.org/what-we-do/justice-local-church-ministries/justice/faithful-action-ministries/environmental-justice/principles_of_environmental_justi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 dirty="0">
                <a:latin typeface="+mj-lt"/>
                <a:cs typeface="Calibri Light" panose="020F0302020204030204" pitchFamily="34" charset="0"/>
              </a:rPr>
            </a:br>
            <a:r>
              <a:rPr lang="en-US" sz="2600" dirty="0">
                <a:latin typeface="+mj-lt"/>
                <a:cs typeface="Calibri Light" panose="020F0302020204030204" pitchFamily="34" charset="0"/>
              </a:rPr>
              <a:t>Econ 4075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386577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 dirty="0">
                <a:solidFill>
                  <a:srgbClr val="0070C0"/>
                </a:solidFill>
                <a:latin typeface="+mn-lt"/>
                <a:cs typeface="Calibri Light" panose="020F0302020204030204" pitchFamily="34" charset="0"/>
              </a:rPr>
              <a:t>Lecture 13: Environmental Justice History and Context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2829804"/>
            <a:ext cx="5873295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hlinkClick r:id="rId4"/>
              </a:rPr>
              <a:t>Executive Order 12898 </a:t>
            </a:r>
            <a:r>
              <a:rPr lang="en-US" sz="2000" dirty="0"/>
              <a:t>signed in 1994.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Directs all federal agencies to identify and address disproportionately high and adverse effects of their policies on </a:t>
            </a:r>
            <a:r>
              <a:rPr lang="en-US" sz="2000" b="1" dirty="0">
                <a:solidFill>
                  <a:srgbClr val="0070C0"/>
                </a:solidFill>
              </a:rPr>
              <a:t>minority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low-income</a:t>
            </a:r>
            <a:r>
              <a:rPr lang="en-US" sz="2000" dirty="0"/>
              <a:t> populations. </a:t>
            </a:r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The Movement Gains Support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D0569-A461-7E9B-A4DD-06F4FBA6C777}"/>
              </a:ext>
            </a:extLst>
          </p:cNvPr>
          <p:cNvSpPr txBox="1"/>
          <p:nvPr/>
        </p:nvSpPr>
        <p:spPr>
          <a:xfrm>
            <a:off x="8194431" y="6020544"/>
            <a:ext cx="399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Clinton signing EO 12898 (</a:t>
            </a:r>
            <a:r>
              <a:rPr lang="en-US" dirty="0">
                <a:hlinkClick r:id="rId5"/>
              </a:rPr>
              <a:t>source</a:t>
            </a:r>
            <a:r>
              <a:rPr lang="en-US" dirty="0"/>
              <a:t>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4DD3F-AE07-5830-39D1-FD753B23B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681" y="2011252"/>
            <a:ext cx="5353643" cy="4009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7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7436" y="255176"/>
            <a:ext cx="994249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11490"/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b="1" dirty="0">
                <a:latin typeface="Calibri" panose="020F0502020204030204" pitchFamily="34" charset="0"/>
              </a:rPr>
              <a:t>fair treatment </a:t>
            </a:r>
            <a:r>
              <a:rPr lang="en-US" sz="2400" dirty="0">
                <a:latin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</a:rPr>
              <a:t>meaningful involvement </a:t>
            </a:r>
            <a:r>
              <a:rPr lang="en-US" sz="2400" dirty="0">
                <a:latin typeface="Calibri" panose="020F0502020204030204" pitchFamily="34" charset="0"/>
              </a:rPr>
              <a:t>of all people regardless of race, color, national origin, or income with respect to the development, implementation, and enforcement of environmental laws, regulations, and policies.</a:t>
            </a: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4940"/>
            <a:r>
              <a:rPr lang="en-US" sz="2400" dirty="0">
                <a:latin typeface="Calibri" panose="020F0502020204030204" pitchFamily="34" charset="0"/>
              </a:rPr>
              <a:t>Fair treatment means no group of people should bear a disproportionate share of the negative environmental consequences resulting from industrial, governmental and commercial operations or policies.</a:t>
            </a:r>
          </a:p>
          <a:p>
            <a:pPr marR="4940"/>
            <a:endParaRPr lang="en-US" sz="2400" dirty="0">
              <a:latin typeface="Calibri" panose="020F0502020204030204" pitchFamily="34" charset="0"/>
            </a:endParaRPr>
          </a:p>
          <a:p>
            <a:pPr marR="4940" lvl="1"/>
            <a:r>
              <a:rPr lang="en-US" sz="2400" b="1" dirty="0">
                <a:latin typeface="Calibri" panose="020F0502020204030204" pitchFamily="34" charset="0"/>
              </a:rPr>
              <a:t>-­‐ </a:t>
            </a:r>
            <a:r>
              <a:rPr lang="en-US" sz="2400" b="1" dirty="0">
                <a:latin typeface="Calibri" panose="020F0502020204030204" pitchFamily="34" charset="0"/>
                <a:hlinkClick r:id="rId2"/>
              </a:rPr>
              <a:t>U.S. Environmental Protection Agency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6818" y="303794"/>
            <a:ext cx="7064351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Office of Environmental Justice</a:t>
            </a:r>
            <a:br>
              <a:rPr lang="en-US" sz="3200" dirty="0">
                <a:solidFill>
                  <a:srgbClr val="0070C0"/>
                </a:solidFill>
                <a:latin typeface="+mj-lt"/>
              </a:rPr>
            </a:br>
            <a:r>
              <a:rPr lang="en-US" sz="3200" dirty="0">
                <a:solidFill>
                  <a:srgbClr val="0070C0"/>
                </a:solidFill>
                <a:latin typeface="+mj-lt"/>
              </a:rPr>
              <a:t>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" y="107526"/>
            <a:ext cx="1480521" cy="1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7436" y="255176"/>
            <a:ext cx="994249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11490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fair treatment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meaningful involvement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of all people regardless of race, color, national origin, or income with respect to the development, implementation, and enforcement of environmental laws, regulations, and policies.</a:t>
            </a: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4940"/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</a:rPr>
              <a:t>Fair treatment means no group of people should bear a disproportionate share of the negative environmental consequences resulting from industrial, governmental and commercial operations or policies.</a:t>
            </a:r>
          </a:p>
          <a:p>
            <a:pPr marR="4940"/>
            <a:endParaRPr lang="en-US" sz="2400" dirty="0">
              <a:latin typeface="Calibri" panose="020F0502020204030204" pitchFamily="34" charset="0"/>
            </a:endParaRPr>
          </a:p>
          <a:p>
            <a:pPr marR="4940" lvl="1"/>
            <a:r>
              <a:rPr lang="en-US" sz="2400" b="1" dirty="0">
                <a:latin typeface="Calibri" panose="020F0502020204030204" pitchFamily="34" charset="0"/>
              </a:rPr>
              <a:t>-­‐ </a:t>
            </a:r>
            <a:r>
              <a:rPr lang="en-US" sz="2400" b="1" dirty="0">
                <a:latin typeface="Calibri" panose="020F0502020204030204" pitchFamily="34" charset="0"/>
                <a:hlinkClick r:id="rId2"/>
              </a:rPr>
              <a:t>U.S. Environmental Protection Agency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6818" y="303794"/>
            <a:ext cx="7064351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Office of Environmental Justice</a:t>
            </a:r>
            <a:br>
              <a:rPr lang="en-US" sz="3200" dirty="0">
                <a:solidFill>
                  <a:srgbClr val="0070C0"/>
                </a:solidFill>
                <a:latin typeface="+mj-lt"/>
              </a:rPr>
            </a:br>
            <a:r>
              <a:rPr lang="en-US" sz="3200" dirty="0">
                <a:solidFill>
                  <a:srgbClr val="0070C0"/>
                </a:solidFill>
                <a:latin typeface="+mj-lt"/>
              </a:rPr>
              <a:t>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" y="107526"/>
            <a:ext cx="1480521" cy="16182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C5BBAC-4F29-EC6D-1489-2399D2D31A18}"/>
              </a:ext>
            </a:extLst>
          </p:cNvPr>
          <p:cNvSpPr/>
          <p:nvPr/>
        </p:nvSpPr>
        <p:spPr>
          <a:xfrm>
            <a:off x="382074" y="2586576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Procedural</a:t>
            </a:r>
          </a:p>
          <a:p>
            <a:r>
              <a:rPr lang="en-US" b="1" dirty="0">
                <a:solidFill>
                  <a:srgbClr val="FF0000"/>
                </a:solidFill>
              </a:rPr>
              <a:t>Justice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E35A8-0D59-EA81-9512-654518837B5E}"/>
              </a:ext>
            </a:extLst>
          </p:cNvPr>
          <p:cNvSpPr/>
          <p:nvPr/>
        </p:nvSpPr>
        <p:spPr>
          <a:xfrm>
            <a:off x="291309" y="4176710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Distributive</a:t>
            </a:r>
          </a:p>
          <a:p>
            <a:r>
              <a:rPr lang="en-US" b="1" dirty="0">
                <a:solidFill>
                  <a:srgbClr val="0070C0"/>
                </a:solidFill>
              </a:rPr>
              <a:t>Justice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E1E0090-A42E-535A-B99C-7AC4D89B05AA}"/>
              </a:ext>
            </a:extLst>
          </p:cNvPr>
          <p:cNvSpPr/>
          <p:nvPr/>
        </p:nvSpPr>
        <p:spPr>
          <a:xfrm>
            <a:off x="1670173" y="4074955"/>
            <a:ext cx="156694" cy="849840"/>
          </a:xfrm>
          <a:prstGeom prst="leftBrac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F8FD56C-BE15-ADCE-1444-705A061A94A9}"/>
              </a:ext>
            </a:extLst>
          </p:cNvPr>
          <p:cNvSpPr/>
          <p:nvPr/>
        </p:nvSpPr>
        <p:spPr>
          <a:xfrm>
            <a:off x="1775352" y="2234559"/>
            <a:ext cx="103030" cy="123897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455" y="110445"/>
            <a:ext cx="6812545" cy="5868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D189F-5FC3-C589-7470-F798712A509B}"/>
              </a:ext>
            </a:extLst>
          </p:cNvPr>
          <p:cNvSpPr txBox="1"/>
          <p:nvPr/>
        </p:nvSpPr>
        <p:spPr>
          <a:xfrm>
            <a:off x="9507414" y="6072554"/>
            <a:ext cx="2403231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full report</a:t>
            </a:r>
            <a:r>
              <a:rPr lang="en-US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ECC6F-E98A-DD32-8AE6-35AD51505541}"/>
              </a:ext>
            </a:extLst>
          </p:cNvPr>
          <p:cNvSpPr txBox="1"/>
          <p:nvPr/>
        </p:nvSpPr>
        <p:spPr>
          <a:xfrm>
            <a:off x="656458" y="1884566"/>
            <a:ext cx="5161117" cy="43755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Many studies established correlation between differential potential exposure and presence of low-income and minority populations.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Follow-up to Toxic Wastes and Race showed EJ concerns still prevalent.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1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78" y="557028"/>
            <a:ext cx="10278844" cy="5374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FFC35-F3E8-E132-BEE1-D89FE52F25A9}"/>
              </a:ext>
            </a:extLst>
          </p:cNvPr>
          <p:cNvSpPr txBox="1"/>
          <p:nvPr/>
        </p:nvSpPr>
        <p:spPr>
          <a:xfrm>
            <a:off x="3678865" y="6022607"/>
            <a:ext cx="6989134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full report</a:t>
            </a:r>
            <a:r>
              <a:rPr lang="en-US" dirty="0"/>
              <a:t>, which includes another timeline of EJ milestones. </a:t>
            </a:r>
          </a:p>
        </p:txBody>
      </p:sp>
    </p:spTree>
    <p:extLst>
      <p:ext uri="{BB962C8B-B14F-4D97-AF65-F5344CB8AC3E}">
        <p14:creationId xmlns:p14="http://schemas.microsoft.com/office/powerpoint/2010/main" val="31179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EFFC35-F3E8-E132-BEE1-D89FE52F25A9}"/>
              </a:ext>
            </a:extLst>
          </p:cNvPr>
          <p:cNvSpPr txBox="1"/>
          <p:nvPr/>
        </p:nvSpPr>
        <p:spPr>
          <a:xfrm>
            <a:off x="7251404" y="6005921"/>
            <a:ext cx="2300176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to the full report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B0CB0-61DD-3AAD-28AE-EA60E73B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49" y="67887"/>
            <a:ext cx="7108302" cy="593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51201" y="1998218"/>
            <a:ext cx="4343538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Differential exposure to nuisance pollution has been established as a stylized fact across many pollutant types, EJ groups of concern, and localities.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EJ concerns have been studied in many other contexts including India (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Kopas et al., 2020</a:t>
            </a:r>
            <a:r>
              <a:rPr lang="en-US" sz="2000" dirty="0">
                <a:cs typeface="Calibri Light" panose="020F0302020204030204" pitchFamily="34" charset="0"/>
              </a:rPr>
              <a:t>), Italy (</a:t>
            </a:r>
            <a:r>
              <a:rPr lang="en-US" sz="2000" dirty="0" err="1">
                <a:cs typeface="Calibri Light" panose="020F0302020204030204" pitchFamily="34" charset="0"/>
                <a:hlinkClick r:id="rId5"/>
              </a:rPr>
              <a:t>Germani</a:t>
            </a:r>
            <a:r>
              <a:rPr lang="en-US" sz="2000" dirty="0">
                <a:cs typeface="Calibri Light" panose="020F0302020204030204" pitchFamily="34" charset="0"/>
                <a:hlinkClick r:id="rId5"/>
              </a:rPr>
              <a:t> et al., 2014</a:t>
            </a:r>
            <a:r>
              <a:rPr lang="en-US" sz="2000" dirty="0">
                <a:cs typeface="Calibri Light" panose="020F0302020204030204" pitchFamily="34" charset="0"/>
              </a:rPr>
              <a:t>), and New Zealand (</a:t>
            </a:r>
            <a:r>
              <a:rPr lang="en-US" sz="2000" dirty="0">
                <a:cs typeface="Calibri Light" panose="020F0302020204030204" pitchFamily="34" charset="0"/>
                <a:hlinkClick r:id="rId6"/>
              </a:rPr>
              <a:t>Pearce et al., 2006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308115" y="-175847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EJ Internationally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717C8-40DD-8290-8CF1-F562B16F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739" y="920915"/>
            <a:ext cx="7397262" cy="5373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798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86994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  <a:ea typeface="Cambria" panose="02040503050406030204" pitchFamily="18" charset="0"/>
              </a:rPr>
              <a:t>Part 2: Sources of Environmental Inequality</a:t>
            </a:r>
          </a:p>
        </p:txBody>
      </p:sp>
    </p:spTree>
    <p:extLst>
      <p:ext uri="{BB962C8B-B14F-4D97-AF65-F5344CB8AC3E}">
        <p14:creationId xmlns:p14="http://schemas.microsoft.com/office/powerpoint/2010/main" val="226524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17134"/>
            <a:ext cx="10339818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Many non-exclusive sources of environmental justice concerns:</a:t>
            </a:r>
          </a:p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Disproportionate siting by firms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Coming to or fleeing pollution by households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Market coordination of firms and households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Discriminatory policies and/or enforcement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>
                <a:cs typeface="Calibri Light" panose="020F0302020204030204" pitchFamily="34" charset="0"/>
              </a:rPr>
              <a:t>Intergenerational transmission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Possible Explanations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07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299876"/>
            <a:ext cx="10339818" cy="36624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Some possible explanations for differential siting behavior of polluting firms in neighborhoods of lower income and/or with more people of color.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Internal Colonialism 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Discriminatory siting behavior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Firms select locations based on local economic conditions such as inexpensive land, low-wage labor, or transportation networks.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Government permitting decisions may steer firms to certain regions</a:t>
            </a: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1. Disproportionate Siting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0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766155" y="1760351"/>
            <a:ext cx="7225748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The next two lectures we will focus on two big questions: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en-US" sz="2000" dirty="0">
                <a:cs typeface="Calibri Light" panose="020F0302020204030204" pitchFamily="34" charset="0"/>
              </a:rPr>
              <a:t>Why is there inequality of pollution exposure for minority and low-income populations?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Contextual background, common explanations</a:t>
            </a: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en-US" sz="2000" dirty="0">
                <a:cs typeface="Calibri Light" panose="020F0302020204030204" pitchFamily="34" charset="0"/>
              </a:rPr>
              <a:t>How can we determine if environmental policies will worsen environmental or wealth inequality for minority and low-income populations?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Framework for EJ analysis of regulations, analytic considerations, prospective analyses, retrospective studies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Justice Roadmap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32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08126" y="2347547"/>
            <a:ext cx="4501691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Tribal reservations are 2% of US land but have: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30% of coal west of the Mississippi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50% of all uranium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20% of oil and shale natural gas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129748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Internal Colonialism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EC657-BA88-2537-5420-A674E10D47BC}"/>
              </a:ext>
            </a:extLst>
          </p:cNvPr>
          <p:cNvSpPr txBox="1"/>
          <p:nvPr/>
        </p:nvSpPr>
        <p:spPr>
          <a:xfrm>
            <a:off x="9683262" y="6039438"/>
            <a:ext cx="248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Reuters (2017). 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E58BD-457D-58D1-C95E-13584DE6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455" y="785446"/>
            <a:ext cx="7477131" cy="525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8BF54-69FA-78B2-E3B4-8D74E464C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393" y="594875"/>
            <a:ext cx="5165115" cy="782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268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46783" y="2458259"/>
            <a:ext cx="5005785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Ongoing concerns, but legacy pollution from extraction is still relevant.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Uranium extraction on Navajo nation alone left over 1,000 abandoned uranium mines.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Spent nuclear fuel and 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weapons testing near Skull Valley Goshute reservation</a:t>
            </a:r>
            <a:r>
              <a:rPr lang="en-US" sz="2000" dirty="0">
                <a:cs typeface="Calibri Light" panose="020F0302020204030204" pitchFamily="34" charset="0"/>
              </a:rPr>
              <a:t>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523859" y="-13297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Internal Colonialism</a:t>
            </a:r>
          </a:p>
        </p:txBody>
      </p:sp>
      <p:pic>
        <p:nvPicPr>
          <p:cNvPr id="1026" name="Picture 2" descr="Map of Abandoned Uranium Mines on the Navajo Nation">
            <a:extLst>
              <a:ext uri="{FF2B5EF4-FFF2-40B4-BE49-F238E27FC236}">
                <a16:creationId xmlns:a16="http://schemas.microsoft.com/office/drawing/2014/main" id="{1B2A0B51-559A-14C9-51A0-BA5FA9B5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99" y="1415533"/>
            <a:ext cx="6181556" cy="47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EC657-BA88-2537-5420-A674E10D47BC}"/>
              </a:ext>
            </a:extLst>
          </p:cNvPr>
          <p:cNvSpPr txBox="1"/>
          <p:nvPr/>
        </p:nvSpPr>
        <p:spPr>
          <a:xfrm>
            <a:off x="10246002" y="6039438"/>
            <a:ext cx="1922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6"/>
              </a:rPr>
              <a:t>EPA (2016).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341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85415" y="1877845"/>
            <a:ext cx="4923724" cy="44511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Research Questions: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Are correlations between firm location decisions and demographics robust to using demographics at the time of siting?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How do local economic conditions affect firm siting decisions?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Methods: </a:t>
            </a:r>
            <a:r>
              <a:rPr lang="en-US" sz="1900" dirty="0">
                <a:cs typeface="Calibri Light" panose="020F0302020204030204" pitchFamily="34" charset="0"/>
              </a:rPr>
              <a:t>Predict location of TRI sites in Houston and Dallas census tracts given demographic characteristics near the facility at the time the facility was sited.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994B0-5A19-E412-A21D-B6E063E28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61" y="1992923"/>
            <a:ext cx="6234546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49A13-8D77-9F49-1E99-972003596C44}"/>
              </a:ext>
            </a:extLst>
          </p:cNvPr>
          <p:cNvSpPr txBox="1"/>
          <p:nvPr/>
        </p:nvSpPr>
        <p:spPr>
          <a:xfrm>
            <a:off x="6096000" y="5943600"/>
            <a:ext cx="601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6"/>
              </a:rPr>
              <a:t>The Political Economy of Environmental Justice (2012)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356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855753" y="2639845"/>
            <a:ext cx="3165629" cy="23544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1) TRI site location is strongly correlated with </a:t>
            </a:r>
            <a:r>
              <a:rPr lang="en-US" sz="2000" i="1" dirty="0">
                <a:cs typeface="Calibri Light" panose="020F0302020204030204" pitchFamily="34" charset="0"/>
              </a:rPr>
              <a:t>current</a:t>
            </a:r>
            <a:r>
              <a:rPr lang="en-US" sz="2000" dirty="0">
                <a:cs typeface="Calibri Light" panose="020F0302020204030204" pitchFamily="34" charset="0"/>
              </a:rPr>
              <a:t> demographics.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232A7-881B-C98E-641F-2579CBBB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89" y="1702045"/>
            <a:ext cx="7267575" cy="443865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6DEA2-C7EF-69AE-3C33-1664AD299CB0}"/>
              </a:ext>
            </a:extLst>
          </p:cNvPr>
          <p:cNvSpPr/>
          <p:nvPr/>
        </p:nvSpPr>
        <p:spPr>
          <a:xfrm>
            <a:off x="7280030" y="3294185"/>
            <a:ext cx="4724034" cy="38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DAA2B-43DF-AFE8-B4CC-3EEEBFC35EEA}"/>
              </a:ext>
            </a:extLst>
          </p:cNvPr>
          <p:cNvSpPr/>
          <p:nvPr/>
        </p:nvSpPr>
        <p:spPr>
          <a:xfrm>
            <a:off x="7280030" y="4411541"/>
            <a:ext cx="1699846" cy="49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16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63384" y="2443125"/>
            <a:ext cx="3751416" cy="3354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2) TRI site location not significantly correlated with % non-white </a:t>
            </a:r>
            <a:r>
              <a:rPr lang="en-US" sz="1900" i="1" dirty="0">
                <a:cs typeface="Calibri Light" panose="020F0302020204030204" pitchFamily="34" charset="0"/>
              </a:rPr>
              <a:t>at the time of siting</a:t>
            </a:r>
            <a:r>
              <a:rPr lang="en-US" sz="1900" dirty="0"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Still negatively correlated with income.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B3715-6BD7-1EB2-AC73-F18E028C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051902"/>
            <a:ext cx="8077200" cy="3457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B2F16-3DA9-F804-D9AE-7DBE3D800545}"/>
              </a:ext>
            </a:extLst>
          </p:cNvPr>
          <p:cNvSpPr/>
          <p:nvPr/>
        </p:nvSpPr>
        <p:spPr>
          <a:xfrm>
            <a:off x="5193323" y="3165231"/>
            <a:ext cx="6998677" cy="41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EB71F-2BB4-AF35-399B-3580E176EB77}"/>
              </a:ext>
            </a:extLst>
          </p:cNvPr>
          <p:cNvSpPr/>
          <p:nvPr/>
        </p:nvSpPr>
        <p:spPr>
          <a:xfrm>
            <a:off x="5193322" y="3915323"/>
            <a:ext cx="6998677" cy="41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70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3095" y="2303400"/>
            <a:ext cx="3751416" cy="3354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1900" b="1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3) TRI site location strongly predicted by local economic characteristics such as wages, distance to railroad, manufacturing share of the local workforce, and pre-existing TRI sites.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7499E-27A2-EB73-13B9-6BA7878D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385" y="2850240"/>
            <a:ext cx="7678615" cy="2718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C4B0E9-B661-4933-BD56-7F64906415A7}"/>
              </a:ext>
            </a:extLst>
          </p:cNvPr>
          <p:cNvSpPr/>
          <p:nvPr/>
        </p:nvSpPr>
        <p:spPr>
          <a:xfrm flipH="1">
            <a:off x="9917723" y="2850240"/>
            <a:ext cx="1066800" cy="2261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65317-D81F-499E-AD90-C31EF1BF9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53" y="1832269"/>
            <a:ext cx="7760677" cy="7304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518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42592"/>
            <a:ext cx="10339818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b="1" dirty="0" err="1">
                <a:solidFill>
                  <a:srgbClr val="0070C0"/>
                </a:solidFill>
              </a:rPr>
              <a:t>Tiebout</a:t>
            </a:r>
            <a:r>
              <a:rPr lang="en-US" sz="2400" b="1" dirty="0">
                <a:solidFill>
                  <a:srgbClr val="0070C0"/>
                </a:solidFill>
              </a:rPr>
              <a:t> sorting: </a:t>
            </a:r>
            <a:r>
              <a:rPr lang="en-US" sz="2400" dirty="0"/>
              <a:t>Households move based on their willingness and ability to pay for local amenities including environmental quality.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Households “vote with their feet” for neighborhood characteristics.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Stratification of amenity provision across income levels. </a:t>
            </a:r>
          </a:p>
          <a:p>
            <a:pPr marL="1828800" lvl="3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Areas with more amenities are more expensive, hence pricing lower income individuals out of the community. </a:t>
            </a:r>
          </a:p>
          <a:p>
            <a:pPr marL="1828800" lvl="3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Areas with worse pollution are cheaper, hence attracting lower-income renters.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2. Coming to or Fleeing the Nuisance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695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1101937" y="2248100"/>
                <a:ext cx="5591940" cy="375147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/>
                  <a:t>Some evidence that new siting of polluting firms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400" dirty="0"/>
                  <a:t>%white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400" dirty="0"/>
                  <a:t>%minority:</a:t>
                </a:r>
              </a:p>
              <a:p>
                <a:pPr marL="914400" lvl="1" indent="-4572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 err="1">
                    <a:hlinkClick r:id="rId4"/>
                  </a:rPr>
                  <a:t>Mohai</a:t>
                </a:r>
                <a:r>
                  <a:rPr lang="en-US" sz="2400" dirty="0">
                    <a:hlinkClick r:id="rId4"/>
                  </a:rPr>
                  <a:t> and </a:t>
                </a:r>
                <a:r>
                  <a:rPr lang="en-US" sz="2400" dirty="0" err="1">
                    <a:hlinkClick r:id="rId4"/>
                  </a:rPr>
                  <a:t>Saha</a:t>
                </a:r>
                <a:r>
                  <a:rPr lang="en-US" sz="2400" dirty="0">
                    <a:hlinkClick r:id="rId4"/>
                  </a:rPr>
                  <a:t> (2015) </a:t>
                </a:r>
                <a:r>
                  <a:rPr lang="en-US" sz="2400" dirty="0"/>
                  <a:t>look at demographics before and after siting of hazardous waste treatment, storage, and disposal facilities. 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37" y="2248100"/>
                <a:ext cx="5591940" cy="3751476"/>
              </a:xfrm>
              <a:prstGeom prst="rect">
                <a:avLst/>
              </a:prstGeom>
              <a:blipFill>
                <a:blip r:embed="rId5"/>
                <a:stretch>
                  <a:fillRect l="-1745" r="-32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89357" y="-99447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Evidence for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18931-5088-5AF3-89C4-B0D83CE85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105" y="137975"/>
            <a:ext cx="4581525" cy="6305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75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647076" y="2236376"/>
            <a:ext cx="8897848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Effects to changes in local pollution: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hlinkClick r:id="rId4"/>
              </a:rPr>
              <a:t>Banzhaf and Walsh (2007): </a:t>
            </a:r>
            <a:r>
              <a:rPr lang="en-US" sz="2400" dirty="0"/>
              <a:t>changes in the emissions of toxic air pollutants in California associated with emigration of high-income households and immigration of low-income households.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hlinkClick r:id="rId5"/>
              </a:rPr>
              <a:t>Gamper-Rabindran</a:t>
            </a:r>
            <a:r>
              <a:rPr lang="en-US" sz="2400" dirty="0">
                <a:hlinkClick r:id="rId5"/>
              </a:rPr>
              <a:t> and Timmins (2011) </a:t>
            </a:r>
            <a:r>
              <a:rPr lang="en-US" sz="2400" dirty="0"/>
              <a:t>offer further evidence on the effect of Superfund site cleanups. </a:t>
            </a:r>
          </a:p>
          <a:p>
            <a:pPr>
              <a:lnSpc>
                <a:spcPct val="125000"/>
              </a:lnSpc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More Evidence for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430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567D3-E915-2279-B3DB-70195EFB0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230" y="293078"/>
            <a:ext cx="6429754" cy="6013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33297-905C-3EA0-2BC6-36136684BF55}"/>
              </a:ext>
            </a:extLst>
          </p:cNvPr>
          <p:cNvSpPr txBox="1"/>
          <p:nvPr/>
        </p:nvSpPr>
        <p:spPr>
          <a:xfrm>
            <a:off x="375138" y="2281548"/>
            <a:ext cx="5229091" cy="328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Using restricted-use census data that allows summarizing characteristics of households before and after cleanup.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More owner occupied.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Higher income and college educated.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Greater housing density.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A4993C7-D607-9967-DA66-A218971CF48E}"/>
              </a:ext>
            </a:extLst>
          </p:cNvPr>
          <p:cNvSpPr txBox="1">
            <a:spLocks/>
          </p:cNvSpPr>
          <p:nvPr/>
        </p:nvSpPr>
        <p:spPr>
          <a:xfrm>
            <a:off x="612835" y="135014"/>
            <a:ext cx="4135011" cy="1670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Gamper-Rabindran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and Timmins (2011)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0A707-9069-4299-AD82-B4E649CDFBD9}"/>
              </a:ext>
            </a:extLst>
          </p:cNvPr>
          <p:cNvSpPr/>
          <p:nvPr/>
        </p:nvSpPr>
        <p:spPr>
          <a:xfrm flipH="1">
            <a:off x="10404430" y="5571360"/>
            <a:ext cx="1535317" cy="30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0AD13D-05C1-47E2-8612-06B96547F163}"/>
              </a:ext>
            </a:extLst>
          </p:cNvPr>
          <p:cNvSpPr/>
          <p:nvPr/>
        </p:nvSpPr>
        <p:spPr>
          <a:xfrm flipH="1">
            <a:off x="10404432" y="1956860"/>
            <a:ext cx="1535319" cy="47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75065-5BFC-4C96-AFBE-C5117BBAE932}"/>
              </a:ext>
            </a:extLst>
          </p:cNvPr>
          <p:cNvSpPr/>
          <p:nvPr/>
        </p:nvSpPr>
        <p:spPr>
          <a:xfrm flipH="1">
            <a:off x="10404429" y="3402725"/>
            <a:ext cx="1535317" cy="30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94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86994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  <a:ea typeface="Cambria" panose="02040503050406030204" pitchFamily="18" charset="0"/>
              </a:rPr>
              <a:t>Part 1: Environmental Justice Background</a:t>
            </a:r>
          </a:p>
        </p:txBody>
      </p:sp>
    </p:spTree>
    <p:extLst>
      <p:ext uri="{BB962C8B-B14F-4D97-AF65-F5344CB8AC3E}">
        <p14:creationId xmlns:p14="http://schemas.microsoft.com/office/powerpoint/2010/main" val="282596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1060923" y="2154314"/>
                <a:ext cx="9947046" cy="421314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 err="1">
                    <a:hlinkClick r:id="rId4"/>
                  </a:rPr>
                  <a:t>Gamper-Rabindran</a:t>
                </a:r>
                <a:r>
                  <a:rPr lang="en-US" sz="2400" dirty="0">
                    <a:hlinkClick r:id="rId4"/>
                  </a:rPr>
                  <a:t> and Timmins (2011) </a:t>
                </a:r>
                <a:r>
                  <a:rPr lang="en-US" sz="2400" dirty="0"/>
                  <a:t>suggest </a:t>
                </a:r>
                <a:r>
                  <a:rPr lang="en-US" sz="2400"/>
                  <a:t>that environmental </a:t>
                </a:r>
                <a:r>
                  <a:rPr lang="en-US" sz="2400" dirty="0"/>
                  <a:t>quality changes may lead to more than coming to the nuisance or emigrating to cleaner areas.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  <a:p>
                <a:pPr>
                  <a:lnSpc>
                    <a:spcPct val="125000"/>
                  </a:lnSpc>
                </a:pPr>
                <a:r>
                  <a:rPr lang="en-US" sz="2400" dirty="0"/>
                  <a:t>Environmental improvements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environmental gentrification. 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Rising property values, renovation, conversion from rental to owner-occupied, population turnover, provision of other services.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Residents are priced out.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23" y="2154314"/>
                <a:ext cx="9947046" cy="4213141"/>
              </a:xfrm>
              <a:prstGeom prst="rect">
                <a:avLst/>
              </a:prstGeom>
              <a:blipFill>
                <a:blip r:embed="rId5"/>
                <a:stretch>
                  <a:fillRect l="-91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7643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049970" y="2388776"/>
            <a:ext cx="5398494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>
                <a:hlinkClick r:id="rId4"/>
              </a:rPr>
              <a:t>Qiang</a:t>
            </a:r>
            <a:r>
              <a:rPr lang="en-US" sz="2400" dirty="0">
                <a:hlinkClick r:id="rId4"/>
              </a:rPr>
              <a:t>, Timmins, and Wang (2021) </a:t>
            </a:r>
            <a:r>
              <a:rPr lang="en-US" sz="2400" dirty="0"/>
              <a:t>study LA using the Family and Neighborhood Survey.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b="1" dirty="0"/>
              <a:t>Probit model: </a:t>
            </a:r>
            <a:r>
              <a:rPr lang="en-US" sz="2400" dirty="0"/>
              <a:t>how do housing value increases in LA &gt;10% from 2000-2006 increase the likelihood of out-migration by renters?</a:t>
            </a:r>
          </a:p>
          <a:p>
            <a:pPr>
              <a:lnSpc>
                <a:spcPct val="125000"/>
              </a:lnSpc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136343" y="-16978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164C5-FB67-4607-85BE-69B1195B9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91" y="294633"/>
            <a:ext cx="4489940" cy="60481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57AB00-1444-42B3-B81C-B50DD378264C}"/>
              </a:ext>
            </a:extLst>
          </p:cNvPr>
          <p:cNvSpPr/>
          <p:nvPr/>
        </p:nvSpPr>
        <p:spPr>
          <a:xfrm flipH="1" flipV="1">
            <a:off x="7362090" y="1336430"/>
            <a:ext cx="4138247" cy="2092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451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025691" y="2364720"/>
            <a:ext cx="10140618" cy="5198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>
                <a:hlinkClick r:id="rId4"/>
              </a:rPr>
              <a:t>Qiang</a:t>
            </a:r>
            <a:r>
              <a:rPr lang="en-US" sz="2400" dirty="0">
                <a:hlinkClick r:id="rId4"/>
              </a:rPr>
              <a:t>, Timmins, and Wang (2021) </a:t>
            </a:r>
            <a:r>
              <a:rPr lang="en-US" sz="2400" dirty="0"/>
              <a:t> also show where displaced renters move.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5C0F9-B9BB-4260-B777-B2DAF0997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50" y="3136654"/>
            <a:ext cx="11494251" cy="24904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A88D6-14F6-494A-B5C6-13C82267149E}"/>
              </a:ext>
            </a:extLst>
          </p:cNvPr>
          <p:cNvSpPr/>
          <p:nvPr/>
        </p:nvSpPr>
        <p:spPr>
          <a:xfrm flipH="1">
            <a:off x="3845167" y="5017474"/>
            <a:ext cx="7792882" cy="60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18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1919853"/>
            <a:ext cx="10339818" cy="46748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Housing sorting behavior: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Evidence for coming to the nuisance and fleeing the nuisance.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Cleanup has been linked to environmental gentrification.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Welfare implications for EJ communities?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Less pollution is a welfare improvement, but could be negated if low-income households are priced out and move to more polluted regions.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Contextual factors complicate efficiency considerations of sorting.  Hysteresis, steering, housing discrimination, etc.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47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926091" y="2142592"/>
                <a:ext cx="10339818" cy="375051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en-US" sz="2400" dirty="0"/>
                  <a:t>Communities may be willing to accept some pollution exposure in exchange for benefits of local employment, investments in the community, gifts, etc. </a:t>
                </a:r>
              </a:p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en-US" sz="2400" dirty="0"/>
                  <a:t>Communities may also prevent facilities from polluting through protest, legal actions, local government decisions, etc.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  <a:p>
                <a:pPr>
                  <a:lnSpc>
                    <a:spcPct val="125000"/>
                  </a:lnSpc>
                </a:pPr>
                <a:r>
                  <a:rPr lang="en-US" sz="2400" dirty="0"/>
                  <a:t>Implication: It is efficient to site firms in poorer communities because lower WTA for pollution exposure, lower WTP for jobs and development.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0070C0"/>
                    </a:solidFill>
                  </a:rPr>
                  <a:t>Giving rights over pollution to communities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environmental justice?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1" y="2142592"/>
                <a:ext cx="10339818" cy="3750514"/>
              </a:xfrm>
              <a:prstGeom prst="rect">
                <a:avLst/>
              </a:prstGeom>
              <a:blipFill>
                <a:blip r:embed="rId4"/>
                <a:stretch>
                  <a:fillRect l="-943" b="-259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3.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Coasean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Bargaining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78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926091" y="2048807"/>
                <a:ext cx="10339818" cy="352635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000" dirty="0"/>
                  <a:t>Giving rights over pollution to communities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environmental justice?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Prohibiting polluting firms from siting in minority or low-income communities denies the benefits of economic development. This precludes meaningful involvement (</a:t>
                </a:r>
                <a:r>
                  <a:rPr lang="en-US" sz="2000" i="1" dirty="0"/>
                  <a:t>procedural justice</a:t>
                </a:r>
                <a:r>
                  <a:rPr lang="en-US" sz="2000" dirty="0"/>
                  <a:t>, EJ Principles 5 and 7). </a:t>
                </a:r>
              </a:p>
              <a:p>
                <a:pPr marL="1257300" lvl="2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Procedural justice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distributive justice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Jobs and economic development do not always flow to lower-income individuals within the community, property rights over pollution may not belong to less-advantaged individuals within a community, and language barriers or institutional factors may prevent meaningful involvement in the process.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1" y="2048807"/>
                <a:ext cx="10339818" cy="3526350"/>
              </a:xfrm>
              <a:prstGeom prst="rect">
                <a:avLst/>
              </a:prstGeom>
              <a:blipFill>
                <a:blip r:embed="rId4"/>
                <a:stretch>
                  <a:fillRect l="-649" r="-177" b="-20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Two Sides of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Coasean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Bargaining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044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Evidence from Fracking Lease Negotiations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24E79-334E-B547-786E-274E8956EFF7}"/>
              </a:ext>
            </a:extLst>
          </p:cNvPr>
          <p:cNvSpPr txBox="1"/>
          <p:nvPr/>
        </p:nvSpPr>
        <p:spPr>
          <a:xfrm>
            <a:off x="926091" y="2142592"/>
            <a:ext cx="4412302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hlinkClick r:id="rId4"/>
              </a:rPr>
              <a:t>Timmins and </a:t>
            </a:r>
            <a:r>
              <a:rPr lang="en-US" sz="2000" dirty="0" err="1">
                <a:hlinkClick r:id="rId4"/>
              </a:rPr>
              <a:t>Vessing</a:t>
            </a:r>
            <a:r>
              <a:rPr lang="en-US" sz="2000" dirty="0">
                <a:hlinkClick r:id="rId4"/>
              </a:rPr>
              <a:t> (2022) </a:t>
            </a:r>
            <a:r>
              <a:rPr lang="en-US" sz="2000" dirty="0"/>
              <a:t>ask how private lease negotiations for hydraulic fracturing wells vary with measures of wealth, race, ethnicity, and language.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Failure to negotiate protections in leases leads to increased risk of drilling violations. Suggests a “breakdown of efficient </a:t>
            </a:r>
            <a:r>
              <a:rPr lang="en-US" sz="2000" dirty="0" err="1"/>
              <a:t>Coasian</a:t>
            </a:r>
            <a:r>
              <a:rPr lang="en-US" sz="2000" dirty="0"/>
              <a:t> bargaining.”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D388-92CF-4359-B717-727C7E139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905" y="2262554"/>
            <a:ext cx="6537803" cy="2843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36E2DF-5693-4B1C-9D12-1CA1CD3E8C3B}"/>
              </a:ext>
            </a:extLst>
          </p:cNvPr>
          <p:cNvSpPr/>
          <p:nvPr/>
        </p:nvSpPr>
        <p:spPr>
          <a:xfrm flipH="1">
            <a:off x="7788166" y="4593811"/>
            <a:ext cx="3909848" cy="512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963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1930637"/>
            <a:ext cx="5663552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Previously covered some examples in class: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Steering behaviors and discrimination in the housing market.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More examples: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Zoning practices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Housing covenants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Expulsive urban renewal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Longer time to return to compliance in SDWA violations (</a:t>
            </a:r>
            <a:r>
              <a:rPr lang="en-US" sz="2000" i="1" dirty="0">
                <a:cs typeface="Calibri Light" panose="020F0302020204030204" pitchFamily="34" charset="0"/>
              </a:rPr>
              <a:t>will cover in module 4</a:t>
            </a:r>
            <a:r>
              <a:rPr lang="en-US" sz="2000" dirty="0"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4. Discriminatory Policies and Enforcement </a:t>
            </a:r>
          </a:p>
        </p:txBody>
      </p:sp>
      <p:pic>
        <p:nvPicPr>
          <p:cNvPr id="2050" name="Picture 2" descr="Toxic Communities: Environmental Racism, Industrial Pollution, and  Residential Mobility: Taylor, Dorceta: 9781479861781: Amazon.com: Books">
            <a:extLst>
              <a:ext uri="{FF2B5EF4-FFF2-40B4-BE49-F238E27FC236}">
                <a16:creationId xmlns:a16="http://schemas.microsoft.com/office/drawing/2014/main" id="{400C4725-F438-8114-4738-8918EB66D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956" y="1544715"/>
            <a:ext cx="2895172" cy="435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AB897-ED5C-216B-CED7-4E522B475FD0}"/>
              </a:ext>
            </a:extLst>
          </p:cNvPr>
          <p:cNvSpPr txBox="1"/>
          <p:nvPr/>
        </p:nvSpPr>
        <p:spPr>
          <a:xfrm>
            <a:off x="8070575" y="5898054"/>
            <a:ext cx="400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Recommended reading to learn more.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446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Discriminatory Zoning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841123" y="2083977"/>
            <a:ext cx="10509754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Zoning practices are rules on the use of land. They establish parking lot requirements, building heights, housing types, etc.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Zoning rules define where polluting facilities can legally operate.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In the US, zoning laws were also used to create and enforce housing segregation.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Redlining practices, encouraged by the Federal Housing Administration, were underwriting criteria for mortgages. Criteria were explicitly based on race and environmental hazards.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32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262336" y="-31642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Redlining in Atlanta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712443" y="2078779"/>
            <a:ext cx="5499171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Redlined areas often correspond to segregated zones with greater minority share and more pollution. 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Minority neighborhoods pay a premium for access to credit or don’t receive it at all.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Less investment led to food deserts, lack of healthcare access, and disinvestment.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Contributed to the race wealth gap.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See “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Mapping Inequality…</a:t>
            </a:r>
            <a:r>
              <a:rPr lang="en-US" sz="2000" dirty="0">
                <a:cs typeface="Calibri Light" panose="020F0302020204030204" pitchFamily="34" charset="0"/>
              </a:rPr>
              <a:t>” for other cities.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C6D63-BA8E-65D6-A685-CA9BB09C2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54" y="0"/>
            <a:ext cx="5383557" cy="6421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279B7-D8E3-B612-5588-02D31B7FF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069" y="4907323"/>
            <a:ext cx="2768642" cy="1513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773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15783" y="2083727"/>
            <a:ext cx="4789969" cy="4005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Very </a:t>
            </a:r>
            <a:r>
              <a:rPr lang="en-US" sz="2000" dirty="0">
                <a:hlinkClick r:id="rId4"/>
              </a:rPr>
              <a:t>long history </a:t>
            </a:r>
            <a:r>
              <a:rPr lang="en-US" sz="2000" dirty="0"/>
              <a:t>of environmental injustice and organized opposition. Inflection point with protests against the siting of a PCB landfill in Warren County.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100" dirty="0">
                <a:cs typeface="Calibri Light" panose="020F0302020204030204" pitchFamily="34" charset="0"/>
              </a:rPr>
              <a:t>A contractor hired by the Ward Transformer company illegally sprayed 13,000 gallons of PCB waste on 243 miles of roads at 51 sites in North Carolina in 1978.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6021822" y="5823388"/>
            <a:ext cx="5860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40,000 cubic yards of soil was contaminated in 14 North Carolina counties. (</a:t>
            </a:r>
            <a:r>
              <a:rPr lang="en-US" sz="1600" dirty="0">
                <a:hlinkClick r:id="rId5"/>
              </a:rPr>
              <a:t>Image source</a:t>
            </a:r>
            <a:r>
              <a:rPr lang="en-US" sz="1600" dirty="0"/>
              <a:t>, </a:t>
            </a:r>
            <a:r>
              <a:rPr lang="en-US" sz="1600" dirty="0">
                <a:hlinkClick r:id="rId6"/>
              </a:rPr>
              <a:t>content source</a:t>
            </a:r>
            <a:r>
              <a:rPr lang="en-US" sz="1600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615B1-6F61-01B3-8DB0-3ADC223F1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823" y="1983855"/>
            <a:ext cx="5654394" cy="38395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03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588320" y="11136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Effects of Redlining 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996791" y="2331697"/>
            <a:ext cx="4442717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Redlining created persistent gaps in air pollution exposure that are still evident today.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Figure displays exposure differentials in 202 redlined cities with population of 45 million.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6E8A42-EFDE-2D37-7649-FDCDD17CB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343" y="540727"/>
            <a:ext cx="5667375" cy="544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EDD0A7-2B8A-C35B-9B24-18C7B31C21F3}"/>
              </a:ext>
            </a:extLst>
          </p:cNvPr>
          <p:cNvSpPr txBox="1"/>
          <p:nvPr/>
        </p:nvSpPr>
        <p:spPr>
          <a:xfrm>
            <a:off x="6429374" y="5942134"/>
            <a:ext cx="55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Lane, Morello-Frosch, Marshall, </a:t>
            </a:r>
            <a:r>
              <a:rPr lang="en-US" dirty="0" err="1">
                <a:hlinkClick r:id="rId5"/>
              </a:rPr>
              <a:t>Apte</a:t>
            </a:r>
            <a:r>
              <a:rPr lang="en-US" dirty="0">
                <a:hlinkClick r:id="rId5"/>
              </a:rPr>
              <a:t> (2022). 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43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0" y="-27915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Housing Covenants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9F865-0124-5FFC-657C-8E0DD37FD238}"/>
              </a:ext>
            </a:extLst>
          </p:cNvPr>
          <p:cNvSpPr txBox="1"/>
          <p:nvPr/>
        </p:nvSpPr>
        <p:spPr>
          <a:xfrm>
            <a:off x="375469" y="2214466"/>
            <a:ext cx="6107393" cy="3446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Housing covenants were house- or neighborhood-level agreements not to sell homes to specific minority groups.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Limited potential for people of color to flee the nuisance to newer homes constructed away from industrial zones.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  <a:hlinkClick r:id="rId4"/>
              </a:rPr>
              <a:t>Lorraine Hansberry</a:t>
            </a:r>
            <a:r>
              <a:rPr lang="en-US" sz="2200" dirty="0">
                <a:cs typeface="Calibri Light" panose="020F0302020204030204" pitchFamily="34" charset="0"/>
              </a:rPr>
              <a:t> and </a:t>
            </a:r>
            <a:r>
              <a:rPr lang="en-US" sz="2200" dirty="0">
                <a:cs typeface="Calibri Light" panose="020F0302020204030204" pitchFamily="34" charset="0"/>
                <a:hlinkClick r:id="rId5"/>
              </a:rPr>
              <a:t>George Bush’s </a:t>
            </a:r>
            <a:r>
              <a:rPr lang="en-US" sz="2200" dirty="0">
                <a:cs typeface="Calibri Light" panose="020F0302020204030204" pitchFamily="34" charset="0"/>
              </a:rPr>
              <a:t>experiences with racial housing covenants.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F32D1C-CACB-4D21-8AD2-20C998C2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51" y="313575"/>
            <a:ext cx="2832651" cy="33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rge W. Bush to fundraise for Colorado GOP Senate candidate Joe O'Dea">
            <a:extLst>
              <a:ext uri="{FF2B5EF4-FFF2-40B4-BE49-F238E27FC236}">
                <a16:creationId xmlns:a16="http://schemas.microsoft.com/office/drawing/2014/main" id="{E4BAB9DB-A401-4B37-A14B-6A187558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79" y="3754483"/>
            <a:ext cx="3669365" cy="244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289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129687" y="-10331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Long-term 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9F865-0124-5FFC-657C-8E0DD37FD238}"/>
              </a:ext>
            </a:extLst>
          </p:cNvPr>
          <p:cNvSpPr txBox="1"/>
          <p:nvPr/>
        </p:nvSpPr>
        <p:spPr>
          <a:xfrm>
            <a:off x="469254" y="2230322"/>
            <a:ext cx="6822500" cy="41419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Using 120,000 properties in Minnesota, </a:t>
            </a:r>
            <a:r>
              <a:rPr lang="en-US" sz="2400" dirty="0" err="1">
                <a:cs typeface="Calibri Light" panose="020F0302020204030204" pitchFamily="34" charset="0"/>
                <a:hlinkClick r:id="rId4"/>
              </a:rPr>
              <a:t>Sood</a:t>
            </a:r>
            <a:r>
              <a:rPr lang="en-US" sz="2400" dirty="0">
                <a:cs typeface="Calibri Light" panose="020F0302020204030204" pitchFamily="34" charset="0"/>
                <a:hlinkClick r:id="rId4"/>
              </a:rPr>
              <a:t> et al. (2021)</a:t>
            </a:r>
            <a:r>
              <a:rPr lang="en-US" sz="2400" dirty="0">
                <a:cs typeface="Calibri Light" panose="020F0302020204030204" pitchFamily="34" charset="0"/>
              </a:rPr>
              <a:t> find that: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Covenanted houses in 1948 have 3.4% higher </a:t>
            </a:r>
            <a:r>
              <a:rPr lang="en-US" sz="2400" b="1" i="1" dirty="0">
                <a:solidFill>
                  <a:srgbClr val="0070C0"/>
                </a:solidFill>
                <a:cs typeface="Calibri Light" panose="020F0302020204030204" pitchFamily="34" charset="0"/>
              </a:rPr>
              <a:t>present</a:t>
            </a:r>
            <a:r>
              <a:rPr lang="en-US" sz="2400" dirty="0">
                <a:cs typeface="Calibri Light" panose="020F0302020204030204" pitchFamily="34" charset="0"/>
              </a:rPr>
              <a:t> values.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Census blocks with 1% increase in covenanted homes in a census block reduces current % Black by 14% and Black homeownership by 19%.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65422-9207-1C8F-A628-D7EB938E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363" y="1400175"/>
            <a:ext cx="4171950" cy="497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FDBA5-D0E9-5F7C-4284-0F277289D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3538" y="1899301"/>
            <a:ext cx="1628775" cy="8504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0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Expulsive Urban Renewal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89206-3BCA-B083-671E-70A19B249CF6}"/>
              </a:ext>
            </a:extLst>
          </p:cNvPr>
          <p:cNvSpPr txBox="1"/>
          <p:nvPr/>
        </p:nvSpPr>
        <p:spPr>
          <a:xfrm>
            <a:off x="2231149" y="1991727"/>
            <a:ext cx="7561055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Eminent domain takes private property for public use in exchange for just compensation.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Eminent domain, urban renewal, and urban planning differentially target properties inhabited by people of color.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Of 2,500 cases of eminent domain in 992 cities from 1949 to 1973, one million people were displaced and two thirds were Black (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Fullilove, 2015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In combination with zoning, redlining, housing covenants, and hysteresis, limits options for escaping pollution. </a:t>
            </a:r>
          </a:p>
          <a:p>
            <a:pPr lvl="1"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360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48357" y="1810146"/>
            <a:ext cx="5424904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cs typeface="Calibri Light" panose="020F0302020204030204" pitchFamily="34" charset="0"/>
              </a:rPr>
              <a:t>fetal origins hypothesis </a:t>
            </a:r>
            <a:r>
              <a:rPr lang="en-US" sz="2400" dirty="0">
                <a:cs typeface="Calibri Light" panose="020F0302020204030204" pitchFamily="34" charset="0"/>
              </a:rPr>
              <a:t>suggests that pollution exposure in utero has lifelong effects on physical health, educational attainment, and income.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4"/>
              </a:rPr>
              <a:t>Almond and Currie, “Killing me Softly: The Fetal Origins Hypothesis” (2011) </a:t>
            </a:r>
            <a:r>
              <a:rPr lang="en-US" sz="2400" dirty="0">
                <a:cs typeface="Calibri Light" panose="020F0302020204030204" pitchFamily="34" charset="0"/>
              </a:rPr>
              <a:t> overview.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5"/>
              </a:rPr>
              <a:t>Follow-up in 2018</a:t>
            </a:r>
            <a:r>
              <a:rPr lang="en-US" sz="2400" dirty="0">
                <a:cs typeface="Calibri Light" panose="020F0302020204030204" pitchFamily="34" charset="0"/>
              </a:rPr>
              <a:t> with more evidence.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448357" y="-232922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5. Intergenerational Transmission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7062239-1F7A-4E8F-9B1D-C983A8ACC619}"/>
              </a:ext>
            </a:extLst>
          </p:cNvPr>
          <p:cNvSpPr/>
          <p:nvPr/>
        </p:nvSpPr>
        <p:spPr>
          <a:xfrm>
            <a:off x="7526215" y="2555631"/>
            <a:ext cx="3493477" cy="2813538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7E4C96-2C2D-4B96-89F4-31521109BB60}"/>
              </a:ext>
            </a:extLst>
          </p:cNvPr>
          <p:cNvCxnSpPr/>
          <p:nvPr/>
        </p:nvCxnSpPr>
        <p:spPr>
          <a:xfrm>
            <a:off x="9624551" y="2790092"/>
            <a:ext cx="1277911" cy="20515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7FED4C-14FB-424E-A2B8-4A55ED675B10}"/>
              </a:ext>
            </a:extLst>
          </p:cNvPr>
          <p:cNvCxnSpPr>
            <a:cxnSpLocks/>
          </p:cNvCxnSpPr>
          <p:nvPr/>
        </p:nvCxnSpPr>
        <p:spPr>
          <a:xfrm flipH="1">
            <a:off x="7655169" y="5600125"/>
            <a:ext cx="324729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AFBBA5-9BBA-41CB-A592-7406F646DAAF}"/>
              </a:ext>
            </a:extLst>
          </p:cNvPr>
          <p:cNvCxnSpPr>
            <a:cxnSpLocks/>
          </p:cNvCxnSpPr>
          <p:nvPr/>
        </p:nvCxnSpPr>
        <p:spPr>
          <a:xfrm flipV="1">
            <a:off x="7373815" y="2727368"/>
            <a:ext cx="1512277" cy="247006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8842F3-6B83-41E7-894F-A7CD40695FFE}"/>
              </a:ext>
            </a:extLst>
          </p:cNvPr>
          <p:cNvSpPr txBox="1"/>
          <p:nvPr/>
        </p:nvSpPr>
        <p:spPr>
          <a:xfrm>
            <a:off x="11019692" y="5111262"/>
            <a:ext cx="104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Tiebout</a:t>
            </a:r>
            <a:r>
              <a:rPr lang="en-US" dirty="0"/>
              <a:t> Sorting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CFB14D-C7F1-4C8A-B6F3-A94FB4321836}"/>
              </a:ext>
            </a:extLst>
          </p:cNvPr>
          <p:cNvSpPr txBox="1"/>
          <p:nvPr/>
        </p:nvSpPr>
        <p:spPr>
          <a:xfrm>
            <a:off x="8783420" y="1588880"/>
            <a:ext cx="16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Health, Education,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C27E9-2C46-4E7F-A605-EFAB403E6AEF}"/>
              </a:ext>
            </a:extLst>
          </p:cNvPr>
          <p:cNvSpPr txBox="1"/>
          <p:nvPr/>
        </p:nvSpPr>
        <p:spPr>
          <a:xfrm>
            <a:off x="5972907" y="5101716"/>
            <a:ext cx="16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Fetal Environmental Health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83B0C-6AD2-42D3-BEE0-DD983636BBE1}"/>
              </a:ext>
            </a:extLst>
          </p:cNvPr>
          <p:cNvSpPr txBox="1"/>
          <p:nvPr/>
        </p:nvSpPr>
        <p:spPr>
          <a:xfrm>
            <a:off x="8771791" y="5600125"/>
            <a:ext cx="145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Pollution Exposure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972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050545"/>
            <a:ext cx="10339818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From an economics and EJ perspective, important to disentangle causes to determine policy implications, but often current causes are not easily separable from past causes.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Even with good causal inference, equity/efficiency trade-offs often remain: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Differential sorting might imply economic efficiency if equal access and no discrimination.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Environmental gentrification, red-lining, housing covenants, steering, and hysteresis.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Differential siting might imply economic efficiency if meaningful community involvement and fair negotiations.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Internal colonialism, firm enticement and manipulation, bargaining power, and coordination problem.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Concluding Remarks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873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-269435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2612516" y="1676069"/>
            <a:ext cx="6966968" cy="41549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alibri Light" panose="020F0302020204030204" pitchFamily="34" charset="0"/>
              </a:rPr>
              <a:t>No class on Monday, October 9</a:t>
            </a:r>
            <a:r>
              <a:rPr lang="en-US" sz="2400" baseline="30000" dirty="0">
                <a:cs typeface="Calibri Light" panose="020F0302020204030204" pitchFamily="34" charset="0"/>
              </a:rPr>
              <a:t>th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</a:p>
          <a:p>
            <a:endParaRPr lang="en-US" sz="24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Next Wednesday we will cover how to conduct an EJ analysis and walk through some examples. I will post your case study assignment in the next few days. </a:t>
            </a:r>
          </a:p>
          <a:p>
            <a:endParaRPr lang="en-US" sz="24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Readings for Wednesday: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hlinkClick r:id="rId4"/>
              </a:rPr>
              <a:t>Andarge</a:t>
            </a:r>
            <a:r>
              <a:rPr lang="en-US" sz="2400" dirty="0">
                <a:hlinkClick r:id="rId4"/>
              </a:rPr>
              <a:t> et al. (2023)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(</a:t>
            </a:r>
            <a:r>
              <a:rPr lang="en-US" sz="2400" i="1" dirty="0"/>
              <a:t>optional</a:t>
            </a:r>
            <a:r>
              <a:rPr lang="en-US" sz="2400" dirty="0"/>
              <a:t>) </a:t>
            </a:r>
            <a:r>
              <a:rPr lang="en-US" sz="2400" dirty="0">
                <a:hlinkClick r:id="rId5"/>
              </a:rPr>
              <a:t>EJ Technical Guidance Ch. 2-4</a:t>
            </a:r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06944" y="1866150"/>
            <a:ext cx="5435719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After considering 90 potential landfill sites, NC narrowed down to two locations: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Public landfill in Chatham County (26% Black, 7% below FPL).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Already a landfill. Clay-lined.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Privately-owned land on recently foreclosed property in Warren County (60% Black, 25% below FPL).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No city council or mayor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Shallow groundwater and permeable soils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5564800" y="5823387"/>
            <a:ext cx="668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Locations of the chemical spills and Warren county dump site (</a:t>
            </a:r>
            <a:r>
              <a:rPr lang="en-US" sz="1600" dirty="0">
                <a:hlinkClick r:id="rId4"/>
              </a:rPr>
              <a:t>source</a:t>
            </a:r>
            <a:r>
              <a:rPr lang="en-US" sz="1600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3107C-64BB-D08D-12A5-0740A0E33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663" y="2172946"/>
            <a:ext cx="6458851" cy="278168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7258233-7EF3-ADD8-92F3-B68CCD896BE4}"/>
              </a:ext>
            </a:extLst>
          </p:cNvPr>
          <p:cNvSpPr/>
          <p:nvPr/>
        </p:nvSpPr>
        <p:spPr>
          <a:xfrm>
            <a:off x="9740348" y="3429000"/>
            <a:ext cx="337930" cy="26835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03D0A2-4086-EF43-5D7C-3605BD7AF39D}"/>
              </a:ext>
            </a:extLst>
          </p:cNvPr>
          <p:cNvCxnSpPr>
            <a:cxnSpLocks/>
          </p:cNvCxnSpPr>
          <p:nvPr/>
        </p:nvCxnSpPr>
        <p:spPr>
          <a:xfrm flipH="1">
            <a:off x="9939130" y="1421296"/>
            <a:ext cx="337930" cy="200770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7B7D81-E94B-FE3C-745A-1D67B10F736E}"/>
              </a:ext>
            </a:extLst>
          </p:cNvPr>
          <p:cNvSpPr txBox="1"/>
          <p:nvPr/>
        </p:nvSpPr>
        <p:spPr>
          <a:xfrm>
            <a:off x="9650896" y="1053547"/>
            <a:ext cx="1739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Chatham County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57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399193" y="5485052"/>
            <a:ext cx="537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 Protesters attempting to block delivery of PCB waste to the Warren County, NC landfill in 1982 (</a:t>
            </a:r>
            <a:r>
              <a:rPr lang="en-US" sz="1600" dirty="0">
                <a:hlinkClick r:id="rId4"/>
              </a:rPr>
              <a:t>left image source </a:t>
            </a:r>
            <a:r>
              <a:rPr lang="en-US" sz="1600" dirty="0"/>
              <a:t>and </a:t>
            </a:r>
            <a:r>
              <a:rPr lang="en-US" sz="1600" dirty="0">
                <a:hlinkClick r:id="rId5"/>
              </a:rPr>
              <a:t>right image source</a:t>
            </a:r>
            <a:r>
              <a:rPr lang="en-US" sz="1600" dirty="0"/>
              <a:t>).</a:t>
            </a:r>
          </a:p>
        </p:txBody>
      </p:sp>
      <p:pic>
        <p:nvPicPr>
          <p:cNvPr id="3" name="Picture 2" descr="Image without caption">
            <a:extLst>
              <a:ext uri="{FF2B5EF4-FFF2-40B4-BE49-F238E27FC236}">
                <a16:creationId xmlns:a16="http://schemas.microsoft.com/office/drawing/2014/main" id="{6514BF91-A7E5-F0B3-AA75-442716F0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67" y="1720312"/>
            <a:ext cx="6027405" cy="40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B878D0A-0157-7A17-E251-33429A15D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93" y="1973842"/>
            <a:ext cx="5276569" cy="351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688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10590853" y="6110255"/>
            <a:ext cx="1388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Image source. </a:t>
            </a:r>
            <a:endParaRPr lang="en-US" sz="1600" dirty="0"/>
          </a:p>
        </p:txBody>
      </p:sp>
      <p:pic>
        <p:nvPicPr>
          <p:cNvPr id="3" name="Picture 2" descr="We Birthed the Movement: The Warren County PCB Landfill Protests, 1978-1982  - UNC-Chapel Hill Libraries">
            <a:extLst>
              <a:ext uri="{FF2B5EF4-FFF2-40B4-BE49-F238E27FC236}">
                <a16:creationId xmlns:a16="http://schemas.microsoft.com/office/drawing/2014/main" id="{0EF05154-16F4-5CE7-AF0B-C9057303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4" y="2005926"/>
            <a:ext cx="4335059" cy="289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nvironmental Justice For All | Alumni Association | University of Colorado  Boulder">
            <a:extLst>
              <a:ext uri="{FF2B5EF4-FFF2-40B4-BE49-F238E27FC236}">
                <a16:creationId xmlns:a16="http://schemas.microsoft.com/office/drawing/2014/main" id="{45D3AD37-8C31-1154-2AD6-11F27ED7E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21" y="3170841"/>
            <a:ext cx="7694175" cy="29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303A9-F49E-A579-000D-C45625A9782D}"/>
              </a:ext>
            </a:extLst>
          </p:cNvPr>
          <p:cNvSpPr txBox="1"/>
          <p:nvPr/>
        </p:nvSpPr>
        <p:spPr>
          <a:xfrm>
            <a:off x="212904" y="4901610"/>
            <a:ext cx="3757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>
                <a:hlinkClick r:id="rId7"/>
              </a:rPr>
              <a:t>UNC library. </a:t>
            </a:r>
            <a:endParaRPr lang="en-US" sz="1600" dirty="0"/>
          </a:p>
        </p:txBody>
      </p:sp>
      <p:pic>
        <p:nvPicPr>
          <p:cNvPr id="1026" name="Picture 2" descr="Ben Chavis at demonstration in 1980s">
            <a:extLst>
              <a:ext uri="{FF2B5EF4-FFF2-40B4-BE49-F238E27FC236}">
                <a16:creationId xmlns:a16="http://schemas.microsoft.com/office/drawing/2014/main" id="{BBB2B130-26F3-5E93-ABE8-F369994A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63" y="275156"/>
            <a:ext cx="4347875" cy="2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0A72A-2110-D0B7-BBF7-20109D08E8D5}"/>
              </a:ext>
            </a:extLst>
          </p:cNvPr>
          <p:cNvSpPr txBox="1"/>
          <p:nvPr/>
        </p:nvSpPr>
        <p:spPr>
          <a:xfrm>
            <a:off x="8883022" y="477786"/>
            <a:ext cx="2355258" cy="249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Image: Rev. Ben Chavis, a leader of UCC and the Commission for Racial Justice (CRJ). Coiner of the term “environmental racism.” (</a:t>
            </a:r>
            <a:r>
              <a:rPr lang="en-US" dirty="0">
                <a:hlinkClick r:id="rId9"/>
              </a:rPr>
              <a:t>Source</a:t>
            </a:r>
            <a:r>
              <a:rPr lang="en-US" dirty="0"/>
              <a:t>)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8C6CF70-0862-87C2-AF20-8874B7722AE4}"/>
              </a:ext>
            </a:extLst>
          </p:cNvPr>
          <p:cNvSpPr txBox="1">
            <a:spLocks/>
          </p:cNvSpPr>
          <p:nvPr/>
        </p:nvSpPr>
        <p:spPr>
          <a:xfrm>
            <a:off x="327555" y="576091"/>
            <a:ext cx="3827002" cy="1262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 Movement is Born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9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2147574"/>
            <a:ext cx="5161117" cy="42216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Two landmark studies followed: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4"/>
              </a:rPr>
              <a:t>Siting of Hazardous Waste Landfills and their Correlation with Racial and Economic Status of Surrounding Communities </a:t>
            </a:r>
            <a:r>
              <a:rPr lang="en-US" sz="2000" dirty="0"/>
              <a:t>by the General Accounting Office (1983)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5"/>
              </a:rPr>
              <a:t>Toxic Wastes and Race</a:t>
            </a:r>
            <a:r>
              <a:rPr lang="en-US" sz="2000" dirty="0"/>
              <a:t> by the Commission for Racial Justice of the United Church of Christ (1987).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0CFD9-94A2-6E35-5025-1211D5018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2834420"/>
            <a:ext cx="6515100" cy="2314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D63CEB-2FDD-9ACE-EFFE-29FB02E5FA9A}"/>
              </a:ext>
            </a:extLst>
          </p:cNvPr>
          <p:cNvSpPr/>
          <p:nvPr/>
        </p:nvSpPr>
        <p:spPr>
          <a:xfrm>
            <a:off x="5814646" y="3528646"/>
            <a:ext cx="6295292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0D31A0-70BF-2D87-2825-7A7BD8DEEF67}"/>
              </a:ext>
            </a:extLst>
          </p:cNvPr>
          <p:cNvCxnSpPr>
            <a:endCxn id="6" idx="1"/>
          </p:cNvCxnSpPr>
          <p:nvPr/>
        </p:nvCxnSpPr>
        <p:spPr>
          <a:xfrm flipV="1">
            <a:off x="5064369" y="3991708"/>
            <a:ext cx="612531" cy="7561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3647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1784159"/>
            <a:ext cx="5849849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In 1991, the UCC’s Commission for Racial Justice held the First National People of Color Environmental Leadership Summit.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dirty="0">
                <a:hlinkClick r:id="rId4"/>
              </a:rPr>
              <a:t>17 Principles of Environmental Justice</a:t>
            </a:r>
            <a:r>
              <a:rPr lang="en-US" sz="2000" dirty="0"/>
              <a:t>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 Broad Coalition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7C0C3-53A4-A511-B581-A99B022C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843" y="3493477"/>
            <a:ext cx="3781425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D3B76F-C40B-BAA1-8F6A-F92F1DD76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041" y="1784159"/>
            <a:ext cx="5448300" cy="4200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7103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35706</TotalTime>
  <Words>2650</Words>
  <Application>Microsoft Office PowerPoint</Application>
  <PresentationFormat>Widescreen</PresentationFormat>
  <Paragraphs>292</Paragraphs>
  <Slides>46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Wingdings</vt:lpstr>
      <vt:lpstr>Presentation</vt:lpstr>
      <vt:lpstr>PowerPoint Presentation</vt:lpstr>
      <vt:lpstr>PowerPoint Presentation</vt:lpstr>
      <vt:lpstr>Part 1: Environmental Justice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Office of Environmental Justice Definition</vt:lpstr>
      <vt:lpstr>Office of Environmental Justice Definition</vt:lpstr>
      <vt:lpstr>PowerPoint Presentation</vt:lpstr>
      <vt:lpstr>PowerPoint Presentation</vt:lpstr>
      <vt:lpstr>PowerPoint Presentation</vt:lpstr>
      <vt:lpstr>PowerPoint Presentation</vt:lpstr>
      <vt:lpstr>Part 2: Sources of Environmental Inequality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Wes Austin</cp:lastModifiedBy>
  <cp:revision>877</cp:revision>
  <dcterms:created xsi:type="dcterms:W3CDTF">2018-08-24T16:58:07Z</dcterms:created>
  <dcterms:modified xsi:type="dcterms:W3CDTF">2023-10-06T19:24:49Z</dcterms:modified>
</cp:coreProperties>
</file>